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4"/>
  </p:notesMasterIdLst>
  <p:handoutMasterIdLst>
    <p:handoutMasterId r:id="rId25"/>
  </p:handoutMasterIdLst>
  <p:sldIdLst>
    <p:sldId id="256" r:id="rId2"/>
    <p:sldId id="427" r:id="rId3"/>
    <p:sldId id="458" r:id="rId4"/>
    <p:sldId id="447" r:id="rId5"/>
    <p:sldId id="442" r:id="rId6"/>
    <p:sldId id="444" r:id="rId7"/>
    <p:sldId id="445" r:id="rId8"/>
    <p:sldId id="457" r:id="rId9"/>
    <p:sldId id="449" r:id="rId10"/>
    <p:sldId id="434" r:id="rId11"/>
    <p:sldId id="438" r:id="rId12"/>
    <p:sldId id="439" r:id="rId13"/>
    <p:sldId id="450" r:id="rId14"/>
    <p:sldId id="451" r:id="rId15"/>
    <p:sldId id="440" r:id="rId16"/>
    <p:sldId id="441" r:id="rId17"/>
    <p:sldId id="453" r:id="rId18"/>
    <p:sldId id="454" r:id="rId19"/>
    <p:sldId id="455" r:id="rId20"/>
    <p:sldId id="456" r:id="rId21"/>
    <p:sldId id="452" r:id="rId22"/>
    <p:sldId id="37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rry" initials="C" lastIdx="1" clrIdx="0">
    <p:extLst>
      <p:ext uri="{19B8F6BF-5375-455C-9EA6-DF929625EA0E}">
        <p15:presenceInfo xmlns:p15="http://schemas.microsoft.com/office/powerpoint/2012/main" userId="Cherr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A7E8B4"/>
    <a:srgbClr val="8550AE"/>
    <a:srgbClr val="E6E6E6"/>
    <a:srgbClr val="FFCC00"/>
    <a:srgbClr val="8F45C7"/>
    <a:srgbClr val="854FAD"/>
    <a:srgbClr val="B797CF"/>
    <a:srgbClr val="94C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0" autoAdjust="0"/>
    <p:restoredTop sz="96391" autoAdjust="0"/>
  </p:normalViewPr>
  <p:slideViewPr>
    <p:cSldViewPr snapToGrid="0">
      <p:cViewPr varScale="1">
        <p:scale>
          <a:sx n="89" d="100"/>
          <a:sy n="89" d="100"/>
        </p:scale>
        <p:origin x="12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B1B4F-E75F-4C04-8FFA-406923C54E16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F2EEF-3325-4B73-9B5D-C0177CD393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13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97749-4055-4937-831B-8AE20B55EC83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04F61-373A-4171-B6B5-E9983B2E3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340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04F61-373A-4171-B6B5-E9983B2E38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717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9FB1-66FE-4516-8180-E8AE9F1F48A7}" type="datetime1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F6743-7767-43CD-9741-C20D7A2B9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7810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39E6-5611-4908-A0BD-A581591EE389}" type="datetime1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F6743-7767-43CD-9741-C20D7A2B9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49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B12F-6919-46DB-A4CF-97CF18483538}" type="datetime1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F6743-7767-43CD-9741-C20D7A2B9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07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189" y="60168"/>
            <a:ext cx="938341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784" y="1987857"/>
            <a:ext cx="8995719" cy="2387600"/>
          </a:xfrm>
        </p:spPr>
        <p:txBody>
          <a:bodyPr anchor="ctr"/>
          <a:lstStyle>
            <a:lvl1pPr algn="ctr">
              <a:defRPr sz="4500" b="1">
                <a:latin typeface="Arial Black" panose="020B0A0402010202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195" y="89254"/>
            <a:ext cx="748039" cy="75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41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</p:spPr>
        <p:txBody>
          <a:bodyPr/>
          <a:lstStyle>
            <a:lvl1pPr>
              <a:defRPr/>
            </a:lvl1pPr>
          </a:lstStyle>
          <a:p>
            <a:fld id="{6D5B21E4-4ED4-46EE-8C1C-A5C038100E89}" type="datetime1">
              <a:rPr lang="zh-CN" altLang="en-US"/>
              <a:pPr/>
              <a:t>2019/4/1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</p:spPr>
        <p:txBody>
          <a:bodyPr/>
          <a:lstStyle>
            <a:lvl1pPr>
              <a:defRPr/>
            </a:lvl1pPr>
          </a:lstStyle>
          <a:p>
            <a:fld id="{BCC967A4-CBDC-47A0-B055-5BC270B32AF5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76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70031956"/>
              </p:ext>
            </p:extLst>
          </p:nvPr>
        </p:nvGraphicFramePr>
        <p:xfrm>
          <a:off x="0" y="-1"/>
          <a:ext cx="1507524" cy="671125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507524">
                  <a:extLst>
                    <a:ext uri="{9D8B030D-6E8A-4147-A177-3AD203B41FA5}">
                      <a16:colId xmlns:a16="http://schemas.microsoft.com/office/drawing/2014/main" val="3592875773"/>
                    </a:ext>
                  </a:extLst>
                </a:gridCol>
              </a:tblGrid>
              <a:tr h="67112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686305"/>
                  </a:ext>
                </a:extLst>
              </a:tr>
            </a:tbl>
          </a:graphicData>
        </a:graphic>
      </p:graphicFrame>
      <p:pic>
        <p:nvPicPr>
          <p:cNvPr id="14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40"/>
            <a:ext cx="743150" cy="64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表格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98911284"/>
              </p:ext>
            </p:extLst>
          </p:nvPr>
        </p:nvGraphicFramePr>
        <p:xfrm>
          <a:off x="1507524" y="-1"/>
          <a:ext cx="7636475" cy="671127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7636475">
                  <a:extLst>
                    <a:ext uri="{9D8B030D-6E8A-4147-A177-3AD203B41FA5}">
                      <a16:colId xmlns:a16="http://schemas.microsoft.com/office/drawing/2014/main" val="2383934710"/>
                    </a:ext>
                  </a:extLst>
                </a:gridCol>
              </a:tblGrid>
              <a:tr h="671127">
                <a:tc>
                  <a:txBody>
                    <a:bodyPr/>
                    <a:lstStyle/>
                    <a:p>
                      <a:endParaRPr lang="zh-CN" altLang="en-US" sz="32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161753"/>
                  </a:ext>
                </a:extLst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1" y="-9178"/>
            <a:ext cx="668077" cy="67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78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C1CA-64D1-43F4-B419-3D3FC750A69D}" type="datetime1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F6743-7767-43CD-9741-C20D7A2B9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20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4C850-5277-4C9B-B516-F78EEF9B8A59}" type="datetime1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F6743-7767-43CD-9741-C20D7A2B9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620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C623-BA36-4307-B6EE-4FEC59E80D75}" type="datetime1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F6743-7767-43CD-9741-C20D7A2B9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197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165A-B35E-449D-A706-62566A145E7A}" type="datetime1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F6743-7767-43CD-9741-C20D7A2B9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185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1994" y="6471464"/>
            <a:ext cx="1005403" cy="271421"/>
          </a:xfrm>
        </p:spPr>
        <p:txBody>
          <a:bodyPr/>
          <a:lstStyle/>
          <a:p>
            <a:fld id="{1163ACB3-6A28-450C-8AA1-F2181853B2A1}" type="datetime1">
              <a:rPr lang="zh-CN" altLang="en-US" smtClean="0"/>
              <a:pPr/>
              <a:t>2019/4/1</a:t>
            </a:fld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08573" y="6422231"/>
            <a:ext cx="2057400" cy="365125"/>
          </a:xfrm>
        </p:spPr>
        <p:txBody>
          <a:bodyPr/>
          <a:lstStyle/>
          <a:p>
            <a:fld id="{97BF6743-7767-43CD-9741-C20D7A2B97F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7945394" y="6356350"/>
            <a:ext cx="1198605" cy="5016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对角圆角矩形 5"/>
          <p:cNvSpPr/>
          <p:nvPr userDrawn="1"/>
        </p:nvSpPr>
        <p:spPr>
          <a:xfrm>
            <a:off x="1414848" y="6356350"/>
            <a:ext cx="6530546" cy="501650"/>
          </a:xfrm>
          <a:prstGeom prst="round2DiagRect">
            <a:avLst>
              <a:gd name="adj1" fmla="val 50000"/>
              <a:gd name="adj2" fmla="val 500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 userDrawn="1"/>
        </p:nvSpPr>
        <p:spPr>
          <a:xfrm>
            <a:off x="-1" y="6356350"/>
            <a:ext cx="1414849" cy="5016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b="1" dirty="0">
              <a:solidFill>
                <a:srgbClr val="FF0000"/>
              </a:solidFill>
            </a:endParaRPr>
          </a:p>
        </p:txBody>
      </p:sp>
      <p:sp>
        <p:nvSpPr>
          <p:cNvPr id="8" name="矩形 2"/>
          <p:cNvSpPr>
            <a:spLocks noChangeArrowheads="1"/>
          </p:cNvSpPr>
          <p:nvPr userDrawn="1"/>
        </p:nvSpPr>
        <p:spPr bwMode="auto">
          <a:xfrm>
            <a:off x="2123946" y="6422231"/>
            <a:ext cx="516850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sym typeface="Arial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sym typeface="Arial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sym typeface="Arial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  <a:sym typeface="Arial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  <a:sym typeface="Arial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  <a:sym typeface="Arial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  <a:sym typeface="Arial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  <a:sym typeface="Arial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  <a:sym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1350" b="1" dirty="0">
                <a:solidFill>
                  <a:srgbClr val="0070A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Key Laboratory for Information Science of Electromagnetic Waves</a:t>
            </a:r>
            <a:endParaRPr lang="zh-CN" altLang="en-US" sz="1350" b="1" dirty="0">
              <a:solidFill>
                <a:srgbClr val="0070A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855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388739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5B5A8-48F1-4C5F-A9F0-56DE0AE16DEB}" type="datetime1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F6743-7767-43CD-9741-C20D7A2B9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710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85C8-A4D9-4614-AF53-F61F420999A4}" type="datetime1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F6743-7767-43CD-9741-C20D7A2B9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696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D9FB1-66FE-4516-8180-E8AE9F1F48A7}" type="datetime1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F6743-7767-43CD-9741-C20D7A2B9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81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128875"/>
            <a:ext cx="9144000" cy="2226993"/>
          </a:xfrm>
          <a:ln/>
          <a:effectLst/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800" dirty="0" smtClean="0">
                <a:latin typeface="+mn-lt"/>
                <a:cs typeface="+mn-ea"/>
                <a:sym typeface="+mn-lt"/>
              </a:rPr>
              <a:t>图像配准</a:t>
            </a:r>
            <a:endParaRPr lang="zh-CN" altLang="en-US" sz="4800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17547" y="4860594"/>
            <a:ext cx="2611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cs typeface="+mn-ea"/>
                <a:sym typeface="+mn-lt"/>
              </a:rPr>
              <a:t>学生：  符士磊</a:t>
            </a:r>
            <a:endParaRPr lang="en-US" altLang="zh-CN" sz="2800" dirty="0" smtClean="0">
              <a:cs typeface="+mn-ea"/>
              <a:sym typeface="+mn-lt"/>
            </a:endParaRPr>
          </a:p>
          <a:p>
            <a:r>
              <a:rPr lang="zh-CN" altLang="en-US" sz="2800" dirty="0" smtClean="0">
                <a:cs typeface="+mn-ea"/>
                <a:sym typeface="+mn-lt"/>
              </a:rPr>
              <a:t>导师：  徐     丰</a:t>
            </a:r>
            <a:endParaRPr lang="zh-CN" altLang="en-US" sz="28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124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46167" y="0"/>
            <a:ext cx="6774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定标点选择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42094" y="1724602"/>
            <a:ext cx="61863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cs typeface="+mn-ea"/>
                <a:sym typeface="+mn-lt"/>
              </a:rPr>
              <a:t>定标点选择：</a:t>
            </a:r>
            <a:endParaRPr lang="en-US" altLang="zh-CN" sz="2400" dirty="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cs typeface="+mn-ea"/>
                <a:sym typeface="+mn-lt"/>
              </a:rPr>
              <a:t>（</a:t>
            </a:r>
            <a:r>
              <a:rPr lang="en-US" altLang="zh-CN" sz="2400" dirty="0" smtClean="0">
                <a:cs typeface="+mn-ea"/>
                <a:sym typeface="+mn-lt"/>
              </a:rPr>
              <a:t>1</a:t>
            </a:r>
            <a:r>
              <a:rPr lang="zh-CN" altLang="en-US" sz="2400" dirty="0" smtClean="0">
                <a:cs typeface="+mn-ea"/>
                <a:sym typeface="+mn-lt"/>
              </a:rPr>
              <a:t>）避免选择高山，尽量选择平原；</a:t>
            </a:r>
            <a:endParaRPr lang="en-US" altLang="zh-CN" sz="2400" dirty="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cs typeface="+mn-ea"/>
                <a:sym typeface="+mn-lt"/>
              </a:rPr>
              <a:t>（</a:t>
            </a:r>
            <a:r>
              <a:rPr lang="en-US" altLang="zh-CN" sz="2400" dirty="0" smtClean="0">
                <a:cs typeface="+mn-ea"/>
                <a:sym typeface="+mn-lt"/>
              </a:rPr>
              <a:t>2</a:t>
            </a:r>
            <a:r>
              <a:rPr lang="zh-CN" altLang="en-US" sz="2400" dirty="0" smtClean="0">
                <a:cs typeface="+mn-ea"/>
                <a:sym typeface="+mn-lt"/>
              </a:rPr>
              <a:t>）尽量选择</a:t>
            </a:r>
            <a:r>
              <a:rPr lang="en-US" altLang="zh-CN" sz="2400" dirty="0" smtClean="0">
                <a:cs typeface="+mn-ea"/>
                <a:sym typeface="+mn-lt"/>
              </a:rPr>
              <a:t>SAR</a:t>
            </a:r>
            <a:r>
              <a:rPr lang="zh-CN" altLang="en-US" sz="2400" dirty="0" smtClean="0">
                <a:cs typeface="+mn-ea"/>
                <a:sym typeface="+mn-lt"/>
              </a:rPr>
              <a:t>图像中清晰的建筑物；</a:t>
            </a:r>
            <a:endParaRPr lang="en-US" altLang="zh-CN" sz="2400" dirty="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cs typeface="+mn-ea"/>
                <a:sym typeface="+mn-lt"/>
              </a:rPr>
              <a:t>（</a:t>
            </a:r>
            <a:r>
              <a:rPr lang="en-US" altLang="zh-CN" sz="2400" dirty="0" smtClean="0">
                <a:cs typeface="+mn-ea"/>
                <a:sym typeface="+mn-lt"/>
              </a:rPr>
              <a:t>3</a:t>
            </a:r>
            <a:r>
              <a:rPr lang="zh-CN" altLang="en-US" sz="2400" dirty="0" smtClean="0">
                <a:cs typeface="+mn-ea"/>
                <a:sym typeface="+mn-lt"/>
              </a:rPr>
              <a:t>）定标点</a:t>
            </a:r>
            <a:r>
              <a:rPr lang="zh-CN" altLang="en-US" sz="2400" dirty="0">
                <a:cs typeface="+mn-ea"/>
                <a:sym typeface="+mn-lt"/>
              </a:rPr>
              <a:t>均匀</a:t>
            </a:r>
            <a:r>
              <a:rPr lang="zh-CN" altLang="en-US" sz="2400" dirty="0" smtClean="0">
                <a:cs typeface="+mn-ea"/>
                <a:sym typeface="+mn-lt"/>
              </a:rPr>
              <a:t>分布在图像的四周及中心。</a:t>
            </a:r>
            <a:endParaRPr lang="zh-CN" altLang="en-US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563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46167" y="0"/>
            <a:ext cx="6774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图像配准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4037" y="2447198"/>
            <a:ext cx="74014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cs typeface="+mn-ea"/>
                <a:sym typeface="+mn-lt"/>
              </a:rPr>
              <a:t>aerial_path</a:t>
            </a:r>
            <a:r>
              <a:rPr lang="en-US" altLang="zh-CN" sz="2400" dirty="0" smtClean="0">
                <a:cs typeface="+mn-ea"/>
                <a:sym typeface="+mn-lt"/>
              </a:rPr>
              <a:t> = ‘ ’</a:t>
            </a:r>
            <a:r>
              <a:rPr lang="en-US" altLang="zh-CN" sz="2400" dirty="0">
                <a:cs typeface="+mn-ea"/>
                <a:sym typeface="+mn-lt"/>
              </a:rPr>
              <a:t>;</a:t>
            </a:r>
            <a:r>
              <a:rPr lang="en-US" altLang="zh-CN" sz="2400" dirty="0" smtClean="0">
                <a:cs typeface="+mn-ea"/>
                <a:sym typeface="+mn-lt"/>
              </a:rPr>
              <a:t>                % </a:t>
            </a:r>
            <a:r>
              <a:rPr lang="zh-CN" altLang="en-US" sz="2400" dirty="0">
                <a:cs typeface="+mn-ea"/>
                <a:sym typeface="+mn-lt"/>
              </a:rPr>
              <a:t>卫星</a:t>
            </a:r>
            <a:r>
              <a:rPr lang="zh-CN" altLang="en-US" sz="2400" dirty="0" smtClean="0">
                <a:cs typeface="+mn-ea"/>
                <a:sym typeface="+mn-lt"/>
              </a:rPr>
              <a:t>图像路径</a:t>
            </a:r>
            <a:endParaRPr lang="en-US" altLang="zh-CN" sz="2400" dirty="0" smtClean="0">
              <a:cs typeface="+mn-ea"/>
              <a:sym typeface="+mn-lt"/>
            </a:endParaRPr>
          </a:p>
          <a:p>
            <a:r>
              <a:rPr lang="en-US" altLang="zh-CN" sz="2400" dirty="0" err="1" smtClean="0">
                <a:cs typeface="+mn-ea"/>
                <a:sym typeface="+mn-lt"/>
              </a:rPr>
              <a:t>ortho_path</a:t>
            </a:r>
            <a:r>
              <a:rPr lang="en-US" altLang="zh-CN" sz="2400" dirty="0" smtClean="0">
                <a:cs typeface="+mn-ea"/>
                <a:sym typeface="+mn-lt"/>
              </a:rPr>
              <a:t> = ‘ ’;                % SAR</a:t>
            </a:r>
            <a:r>
              <a:rPr lang="zh-CN" altLang="en-US" sz="2400" dirty="0" smtClean="0">
                <a:cs typeface="+mn-ea"/>
                <a:sym typeface="+mn-lt"/>
              </a:rPr>
              <a:t>图像路径</a:t>
            </a:r>
            <a:endParaRPr lang="zh-CN" altLang="en-US" sz="2400" dirty="0">
              <a:cs typeface="+mn-ea"/>
              <a:sym typeface="+mn-lt"/>
            </a:endParaRPr>
          </a:p>
          <a:p>
            <a:r>
              <a:rPr lang="en-US" altLang="zh-CN" sz="2400" dirty="0">
                <a:cs typeface="+mn-ea"/>
                <a:sym typeface="+mn-lt"/>
              </a:rPr>
              <a:t>aerial = </a:t>
            </a:r>
            <a:r>
              <a:rPr lang="en-US" altLang="zh-CN" sz="2400" dirty="0" err="1" smtClean="0">
                <a:cs typeface="+mn-ea"/>
                <a:sym typeface="+mn-lt"/>
              </a:rPr>
              <a:t>imread</a:t>
            </a:r>
            <a:r>
              <a:rPr lang="en-US" altLang="zh-CN" sz="2400" dirty="0" smtClean="0">
                <a:cs typeface="+mn-ea"/>
                <a:sym typeface="+mn-lt"/>
              </a:rPr>
              <a:t>(</a:t>
            </a:r>
            <a:r>
              <a:rPr lang="en-US" altLang="zh-CN" sz="2400" dirty="0" err="1" smtClean="0">
                <a:cs typeface="+mn-ea"/>
                <a:sym typeface="+mn-lt"/>
              </a:rPr>
              <a:t>aerial_path</a:t>
            </a:r>
            <a:r>
              <a:rPr lang="en-US" altLang="zh-CN" sz="2400" dirty="0" smtClean="0">
                <a:cs typeface="+mn-ea"/>
                <a:sym typeface="+mn-lt"/>
              </a:rPr>
              <a:t>);</a:t>
            </a:r>
            <a:endParaRPr lang="en-US" altLang="zh-CN" sz="2400" dirty="0">
              <a:cs typeface="+mn-ea"/>
              <a:sym typeface="+mn-lt"/>
            </a:endParaRPr>
          </a:p>
          <a:p>
            <a:r>
              <a:rPr lang="en-US" altLang="zh-CN" sz="2400" dirty="0" err="1">
                <a:cs typeface="+mn-ea"/>
                <a:sym typeface="+mn-lt"/>
              </a:rPr>
              <a:t>ortho</a:t>
            </a:r>
            <a:r>
              <a:rPr lang="en-US" altLang="zh-CN" sz="2400" dirty="0">
                <a:cs typeface="+mn-ea"/>
                <a:sym typeface="+mn-lt"/>
              </a:rPr>
              <a:t> = </a:t>
            </a:r>
            <a:r>
              <a:rPr lang="en-US" altLang="zh-CN" sz="2400" dirty="0" err="1" smtClean="0">
                <a:cs typeface="+mn-ea"/>
                <a:sym typeface="+mn-lt"/>
              </a:rPr>
              <a:t>imread</a:t>
            </a:r>
            <a:r>
              <a:rPr lang="en-US" altLang="zh-CN" sz="2400" dirty="0" smtClean="0">
                <a:cs typeface="+mn-ea"/>
                <a:sym typeface="+mn-lt"/>
              </a:rPr>
              <a:t>(</a:t>
            </a:r>
            <a:r>
              <a:rPr lang="en-US" altLang="zh-CN" sz="2400" dirty="0" err="1">
                <a:cs typeface="+mn-ea"/>
                <a:sym typeface="+mn-lt"/>
              </a:rPr>
              <a:t>ortho_path</a:t>
            </a:r>
            <a:r>
              <a:rPr lang="en-US" altLang="zh-CN" sz="2400" dirty="0" smtClean="0">
                <a:cs typeface="+mn-ea"/>
                <a:sym typeface="+mn-lt"/>
              </a:rPr>
              <a:t>);</a:t>
            </a:r>
            <a:endParaRPr lang="en-US" altLang="zh-CN" sz="2400" dirty="0">
              <a:cs typeface="+mn-ea"/>
              <a:sym typeface="+mn-lt"/>
            </a:endParaRPr>
          </a:p>
          <a:p>
            <a:r>
              <a:rPr lang="en-US" altLang="zh-CN" sz="2400" dirty="0">
                <a:cs typeface="+mn-ea"/>
                <a:sym typeface="+mn-lt"/>
              </a:rPr>
              <a:t>h = </a:t>
            </a:r>
            <a:r>
              <a:rPr lang="en-US" altLang="zh-CN" sz="2400" dirty="0" err="1">
                <a:cs typeface="+mn-ea"/>
                <a:sym typeface="+mn-lt"/>
              </a:rPr>
              <a:t>cpselect</a:t>
            </a:r>
            <a:r>
              <a:rPr lang="en-US" altLang="zh-CN" sz="2400" dirty="0">
                <a:cs typeface="+mn-ea"/>
                <a:sym typeface="+mn-lt"/>
              </a:rPr>
              <a:t>(aerial, </a:t>
            </a:r>
            <a:r>
              <a:rPr lang="en-US" altLang="zh-CN" sz="2400" dirty="0" err="1" smtClean="0">
                <a:cs typeface="+mn-ea"/>
                <a:sym typeface="+mn-lt"/>
              </a:rPr>
              <a:t>ortho</a:t>
            </a:r>
            <a:r>
              <a:rPr lang="en-US" altLang="zh-CN" sz="2400" dirty="0" smtClean="0">
                <a:cs typeface="+mn-ea"/>
                <a:sym typeface="+mn-lt"/>
              </a:rPr>
              <a:t>);             %</a:t>
            </a:r>
            <a:r>
              <a:rPr lang="zh-CN" altLang="en-US" sz="2400" dirty="0" smtClean="0">
                <a:cs typeface="+mn-ea"/>
                <a:sym typeface="+mn-lt"/>
              </a:rPr>
              <a:t>出现标注对话框</a:t>
            </a:r>
            <a:endParaRPr lang="en-US" altLang="zh-CN" sz="2400" dirty="0" smtClean="0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157" y="1100488"/>
            <a:ext cx="7186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cs typeface="+mn-ea"/>
                <a:sym typeface="+mn-lt"/>
              </a:rPr>
              <a:t>选择</a:t>
            </a:r>
            <a:r>
              <a:rPr lang="en-US" altLang="zh-CN" sz="2400" dirty="0" smtClean="0">
                <a:cs typeface="+mn-ea"/>
                <a:sym typeface="+mn-lt"/>
              </a:rPr>
              <a:t>SAR</a:t>
            </a:r>
            <a:r>
              <a:rPr lang="zh-CN" altLang="en-US" sz="2400" dirty="0">
                <a:cs typeface="+mn-ea"/>
                <a:sym typeface="+mn-lt"/>
              </a:rPr>
              <a:t>图像作为基准，因为光学图像的场景更大</a:t>
            </a:r>
            <a:r>
              <a:rPr lang="zh-CN" altLang="en-US" sz="2400" dirty="0" smtClean="0">
                <a:cs typeface="+mn-ea"/>
                <a:sym typeface="+mn-lt"/>
              </a:rPr>
              <a:t>。（直接复制下面代码，</a:t>
            </a:r>
            <a:r>
              <a:rPr lang="zh-CN" altLang="en-US" sz="2400" dirty="0" smtClean="0">
                <a:solidFill>
                  <a:srgbClr val="C00000"/>
                </a:solidFill>
                <a:cs typeface="+mn-ea"/>
                <a:sym typeface="+mn-lt"/>
              </a:rPr>
              <a:t>填充一下路径</a:t>
            </a:r>
            <a:r>
              <a:rPr lang="zh-CN" altLang="en-US" sz="2400" dirty="0" smtClean="0">
                <a:cs typeface="+mn-ea"/>
                <a:sym typeface="+mn-lt"/>
              </a:rPr>
              <a:t>）</a:t>
            </a:r>
            <a:endParaRPr lang="en-US" altLang="zh-CN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997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46167" y="0"/>
            <a:ext cx="6774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定标点标注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1" y="1033580"/>
            <a:ext cx="8834089" cy="545008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9111" y="1246910"/>
            <a:ext cx="173398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8150" y="74786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①选择标注工具</a:t>
            </a:r>
            <a:endParaRPr lang="zh-CN" altLang="en-US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61981" y="77354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②标注栏，成对标注</a:t>
            </a:r>
            <a:endParaRPr lang="zh-CN" altLang="en-US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3790604" y="1218246"/>
            <a:ext cx="1055716" cy="402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6118167" y="1246910"/>
            <a:ext cx="448888" cy="457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131425" y="49876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cs typeface="+mn-ea"/>
                <a:sym typeface="+mn-lt"/>
              </a:rPr>
              <a:t>调节视野</a:t>
            </a:r>
            <a:endParaRPr lang="zh-CN" altLang="en-US" sz="20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3591098" y="5172303"/>
            <a:ext cx="4821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400202" y="5172303"/>
            <a:ext cx="185951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07322" y="1246910"/>
            <a:ext cx="274321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241069" y="1033580"/>
            <a:ext cx="282633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15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46167" y="0"/>
            <a:ext cx="6774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定标点标注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1" y="1033580"/>
            <a:ext cx="8834089" cy="545008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60358" y="816695"/>
            <a:ext cx="4572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cs typeface="+mn-ea"/>
                <a:sym typeface="+mn-lt"/>
              </a:rPr>
              <a:t>③</a:t>
            </a:r>
            <a:r>
              <a:rPr lang="en-US" altLang="zh-CN" sz="2400" dirty="0" smtClean="0">
                <a:solidFill>
                  <a:srgbClr val="FF0000"/>
                </a:solidFill>
                <a:cs typeface="+mn-ea"/>
                <a:sym typeface="+mn-lt"/>
              </a:rPr>
              <a:t>File&gt;Export Points to Workspace</a:t>
            </a:r>
            <a:endParaRPr lang="zh-CN" altLang="en-US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31425" y="49876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cs typeface="+mn-ea"/>
                <a:sym typeface="+mn-lt"/>
              </a:rPr>
              <a:t>调节视野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3591098" y="5172303"/>
            <a:ext cx="4821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0" idx="3"/>
          </p:cNvCxnSpPr>
          <p:nvPr/>
        </p:nvCxnSpPr>
        <p:spPr>
          <a:xfrm>
            <a:off x="5239421" y="5172303"/>
            <a:ext cx="3467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235785" y="1032810"/>
            <a:ext cx="282633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718879" y="988753"/>
            <a:ext cx="274321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451499" y="6943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⑤退出</a:t>
            </a:r>
            <a:endParaRPr lang="zh-CN" altLang="en-US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8562109" y="940477"/>
            <a:ext cx="190505" cy="121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482" y="3046654"/>
            <a:ext cx="2942857" cy="162857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89887" y="4587167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④ 按“确定”键</a:t>
            </a:r>
            <a:endParaRPr lang="zh-CN" altLang="en-US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740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46167" y="0"/>
            <a:ext cx="6774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定标点标注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38" y="1955497"/>
            <a:ext cx="8651189" cy="398136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549054" y="2573475"/>
            <a:ext cx="1024329" cy="557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53528" y="891735"/>
            <a:ext cx="5169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⑥保存</a:t>
            </a:r>
            <a:r>
              <a:rPr lang="en-US" altLang="zh-CN" sz="2400" dirty="0" err="1" smtClean="0">
                <a:solidFill>
                  <a:srgbClr val="FF0000"/>
                </a:solidFill>
                <a:cs typeface="+mn-ea"/>
                <a:sym typeface="+mn-lt"/>
              </a:rPr>
              <a:t>fixedPoints</a:t>
            </a:r>
            <a:r>
              <a:rPr lang="zh-CN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和</a:t>
            </a:r>
            <a:r>
              <a:rPr lang="en-US" altLang="zh-CN" sz="2400" dirty="0" err="1" smtClean="0">
                <a:solidFill>
                  <a:srgbClr val="FF0000"/>
                </a:solidFill>
                <a:cs typeface="+mn-ea"/>
                <a:sym typeface="+mn-lt"/>
              </a:rPr>
              <a:t>movingPoints</a:t>
            </a:r>
            <a:r>
              <a:rPr lang="zh-CN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为</a:t>
            </a:r>
            <a:r>
              <a:rPr lang="en-US" altLang="zh-CN" sz="2400" dirty="0" smtClean="0">
                <a:solidFill>
                  <a:srgbClr val="FF0000"/>
                </a:solidFill>
                <a:cs typeface="+mn-ea"/>
                <a:sym typeface="+mn-lt"/>
              </a:rPr>
              <a:t>mat</a:t>
            </a:r>
            <a:r>
              <a:rPr lang="zh-CN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文件，</a:t>
            </a:r>
            <a:r>
              <a:rPr lang="zh-CN" altLang="en-US" sz="2400" dirty="0" smtClean="0">
                <a:solidFill>
                  <a:srgbClr val="C00000"/>
                </a:solidFill>
                <a:cs typeface="+mn-ea"/>
                <a:sym typeface="+mn-lt"/>
              </a:rPr>
              <a:t>命名规则</a:t>
            </a:r>
            <a:r>
              <a:rPr lang="en-US" altLang="zh-CN" sz="2400" b="1" dirty="0" smtClean="0">
                <a:solidFill>
                  <a:srgbClr val="C00000"/>
                </a:solidFill>
                <a:cs typeface="+mn-ea"/>
                <a:sym typeface="+mn-lt"/>
              </a:rPr>
              <a:t>’</a:t>
            </a:r>
            <a:r>
              <a:rPr lang="en-US" altLang="zh-CN" sz="2400" b="1" dirty="0" err="1" smtClean="0">
                <a:solidFill>
                  <a:srgbClr val="C00000"/>
                </a:solidFill>
                <a:cs typeface="+mn-ea"/>
                <a:sym typeface="+mn-lt"/>
              </a:rPr>
              <a:t>points_’+SAR</a:t>
            </a:r>
            <a:r>
              <a:rPr lang="zh-CN" altLang="en-US" sz="2400" b="1" dirty="0" smtClean="0">
                <a:solidFill>
                  <a:srgbClr val="C00000"/>
                </a:solidFill>
                <a:cs typeface="+mn-ea"/>
                <a:sym typeface="+mn-lt"/>
              </a:rPr>
              <a:t>图像文件名</a:t>
            </a:r>
            <a:endParaRPr lang="zh-CN" altLang="en-US" sz="2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6549054" y="1955497"/>
            <a:ext cx="647812" cy="508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152337" y="4916249"/>
            <a:ext cx="1472530" cy="322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2624868" y="2092064"/>
            <a:ext cx="1581372" cy="27488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3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46167" y="0"/>
            <a:ext cx="6774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标注完成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860" y="1852539"/>
            <a:ext cx="3766713" cy="33320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91" y="1852539"/>
            <a:ext cx="3537743" cy="333517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41357" y="5246523"/>
            <a:ext cx="1658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SAR</a:t>
            </a:r>
            <a:r>
              <a:rPr lang="zh-CN" altLang="en-US" dirty="0" smtClean="0">
                <a:cs typeface="+mn-ea"/>
                <a:sym typeface="+mn-lt"/>
              </a:rPr>
              <a:t>图像</a:t>
            </a:r>
            <a:endParaRPr lang="en-US" altLang="zh-CN" dirty="0" smtClean="0">
              <a:cs typeface="+mn-ea"/>
              <a:sym typeface="+mn-lt"/>
            </a:endParaRPr>
          </a:p>
          <a:p>
            <a:r>
              <a:rPr lang="zh-CN" altLang="en-US" dirty="0" smtClean="0">
                <a:cs typeface="+mn-ea"/>
                <a:sym typeface="+mn-lt"/>
              </a:rPr>
              <a:t>（基准）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44519" y="5184631"/>
            <a:ext cx="1851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  光学图像</a:t>
            </a:r>
            <a:endParaRPr lang="en-US" altLang="zh-CN" dirty="0" smtClean="0">
              <a:cs typeface="+mn-ea"/>
              <a:sym typeface="+mn-lt"/>
            </a:endParaRPr>
          </a:p>
          <a:p>
            <a:r>
              <a:rPr lang="zh-CN" altLang="en-US" dirty="0" smtClean="0">
                <a:cs typeface="+mn-ea"/>
                <a:sym typeface="+mn-lt"/>
              </a:rPr>
              <a:t>（配准前）</a:t>
            </a:r>
            <a:endParaRPr lang="en-US" altLang="zh-CN" dirty="0" smtClean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6753" y="103399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标注图像：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94626" y="1361468"/>
            <a:ext cx="7226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注意：</a:t>
            </a:r>
            <a:r>
              <a:rPr lang="zh-CN" altLang="en-US" sz="2400" dirty="0" smtClean="0">
                <a:solidFill>
                  <a:srgbClr val="C00000"/>
                </a:solidFill>
                <a:cs typeface="+mn-ea"/>
                <a:sym typeface="+mn-lt"/>
              </a:rPr>
              <a:t>四周和中心都需要选点</a:t>
            </a:r>
            <a:r>
              <a:rPr lang="zh-CN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，不需要选的那么密集</a:t>
            </a:r>
            <a:endParaRPr lang="zh-CN" altLang="en-US" sz="2400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71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46167" y="0"/>
            <a:ext cx="6774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生成配准图像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7025" y="1658695"/>
            <a:ext cx="7990684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cs typeface="+mn-ea"/>
                <a:sym typeface="+mn-lt"/>
              </a:rPr>
              <a:t>1.</a:t>
            </a:r>
            <a:r>
              <a:rPr lang="zh-CN" altLang="en-US" sz="2400" dirty="0" smtClean="0">
                <a:cs typeface="+mn-ea"/>
                <a:sym typeface="+mn-lt"/>
              </a:rPr>
              <a:t>将刚刚保存的</a:t>
            </a:r>
            <a:r>
              <a:rPr lang="en-US" altLang="zh-CN" sz="2400" dirty="0" smtClean="0">
                <a:cs typeface="+mn-ea"/>
                <a:sym typeface="+mn-lt"/>
              </a:rPr>
              <a:t>.mat</a:t>
            </a:r>
            <a:r>
              <a:rPr lang="zh-CN" altLang="en-US" sz="2400" dirty="0" smtClean="0">
                <a:cs typeface="+mn-ea"/>
                <a:sym typeface="+mn-lt"/>
              </a:rPr>
              <a:t>拷贝到服务器上相应的文件夹下，对应的</a:t>
            </a:r>
            <a:r>
              <a:rPr lang="en-US" altLang="zh-CN" sz="2400" dirty="0" smtClean="0">
                <a:cs typeface="+mn-ea"/>
                <a:sym typeface="+mn-lt"/>
              </a:rPr>
              <a:t>SAR</a:t>
            </a:r>
            <a:r>
              <a:rPr lang="zh-CN" altLang="en-US" sz="2400" dirty="0" smtClean="0">
                <a:cs typeface="+mn-ea"/>
                <a:sym typeface="+mn-lt"/>
              </a:rPr>
              <a:t>、卫图和电子地图我已经拷贝到服务器上；</a:t>
            </a:r>
            <a:endParaRPr lang="en-US" altLang="zh-CN" sz="2400" dirty="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cs typeface="+mn-ea"/>
                <a:sym typeface="+mn-lt"/>
              </a:rPr>
              <a:t>2.</a:t>
            </a:r>
            <a:r>
              <a:rPr lang="zh-CN" altLang="en-US" sz="2400" dirty="0" smtClean="0">
                <a:cs typeface="+mn-ea"/>
                <a:sym typeface="+mn-lt"/>
              </a:rPr>
              <a:t>在</a:t>
            </a:r>
            <a:r>
              <a:rPr lang="zh-CN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服务器</a:t>
            </a:r>
            <a:r>
              <a:rPr lang="zh-CN" altLang="en-US" sz="2400" dirty="0" smtClean="0">
                <a:cs typeface="+mn-ea"/>
                <a:sym typeface="+mn-lt"/>
              </a:rPr>
              <a:t>上执行下面代码，保存配准后的图像（</a:t>
            </a:r>
            <a:r>
              <a:rPr lang="zh-CN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直接复制以下代码</a:t>
            </a:r>
            <a:r>
              <a:rPr lang="zh-CN" altLang="en-US" sz="2400" dirty="0" smtClean="0">
                <a:cs typeface="+mn-ea"/>
                <a:sym typeface="+mn-lt"/>
              </a:rPr>
              <a:t>，</a:t>
            </a:r>
            <a:r>
              <a:rPr lang="en-US" altLang="zh-CN" sz="2400" dirty="0" smtClean="0">
                <a:cs typeface="+mn-ea"/>
                <a:sym typeface="+mn-lt"/>
              </a:rPr>
              <a:t>filename</a:t>
            </a:r>
            <a:r>
              <a:rPr lang="zh-CN" altLang="en-US" sz="2400" dirty="0" smtClean="0">
                <a:cs typeface="+mn-ea"/>
                <a:sym typeface="+mn-lt"/>
              </a:rPr>
              <a:t>和</a:t>
            </a:r>
            <a:r>
              <a:rPr lang="en-US" altLang="zh-CN" sz="2400" dirty="0" smtClean="0">
                <a:cs typeface="+mn-ea"/>
                <a:sym typeface="+mn-lt"/>
              </a:rPr>
              <a:t>filename2</a:t>
            </a:r>
            <a:r>
              <a:rPr lang="zh-CN" altLang="en-US" sz="2400" dirty="0" smtClean="0">
                <a:cs typeface="+mn-ea"/>
                <a:sym typeface="+mn-lt"/>
              </a:rPr>
              <a:t>改成目标路径）；</a:t>
            </a:r>
            <a:endParaRPr lang="en-US" altLang="zh-CN" sz="2400" dirty="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751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46167" y="0"/>
            <a:ext cx="6774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生成配准图像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6266" y="916418"/>
            <a:ext cx="84693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l</a:t>
            </a:r>
            <a:r>
              <a:rPr lang="en-US" altLang="zh-CN" dirty="0" smtClean="0">
                <a:cs typeface="+mn-ea"/>
                <a:sym typeface="+mn-lt"/>
              </a:rPr>
              <a:t>oad(‘points_....mat’) ;     %</a:t>
            </a:r>
            <a:r>
              <a:rPr lang="zh-CN" altLang="en-US" dirty="0" smtClean="0">
                <a:cs typeface="+mn-ea"/>
                <a:sym typeface="+mn-lt"/>
              </a:rPr>
              <a:t>导入刚刚保存的定标点</a:t>
            </a:r>
            <a:endParaRPr lang="en-US" altLang="zh-CN" dirty="0" smtClean="0">
              <a:cs typeface="+mn-ea"/>
              <a:sym typeface="+mn-lt"/>
            </a:endParaRPr>
          </a:p>
          <a:p>
            <a:r>
              <a:rPr lang="en-US" altLang="zh-CN" dirty="0" err="1" smtClean="0">
                <a:cs typeface="+mn-ea"/>
                <a:sym typeface="+mn-lt"/>
              </a:rPr>
              <a:t>aerial_path</a:t>
            </a:r>
            <a:r>
              <a:rPr lang="en-US" altLang="zh-CN" dirty="0" smtClean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>= ‘ ’;                % </a:t>
            </a:r>
            <a:r>
              <a:rPr lang="zh-CN" altLang="en-US" dirty="0" smtClean="0">
                <a:cs typeface="+mn-ea"/>
                <a:sym typeface="+mn-lt"/>
              </a:rPr>
              <a:t>卫星图像</a:t>
            </a:r>
            <a:r>
              <a:rPr lang="zh-CN" altLang="en-US" dirty="0">
                <a:cs typeface="+mn-ea"/>
                <a:sym typeface="+mn-lt"/>
              </a:rPr>
              <a:t>路径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 err="1">
                <a:cs typeface="+mn-ea"/>
                <a:sym typeface="+mn-lt"/>
              </a:rPr>
              <a:t>ortho_path</a:t>
            </a:r>
            <a:r>
              <a:rPr lang="en-US" altLang="zh-CN" dirty="0">
                <a:cs typeface="+mn-ea"/>
                <a:sym typeface="+mn-lt"/>
              </a:rPr>
              <a:t> = ‘ ’;                % SAR</a:t>
            </a:r>
            <a:r>
              <a:rPr lang="zh-CN" altLang="en-US" dirty="0">
                <a:cs typeface="+mn-ea"/>
                <a:sym typeface="+mn-lt"/>
              </a:rPr>
              <a:t>图像路径</a:t>
            </a:r>
          </a:p>
          <a:p>
            <a:r>
              <a:rPr lang="en-US" altLang="zh-CN" dirty="0">
                <a:cs typeface="+mn-ea"/>
                <a:sym typeface="+mn-lt"/>
              </a:rPr>
              <a:t>aerial = </a:t>
            </a:r>
            <a:r>
              <a:rPr lang="en-US" altLang="zh-CN" dirty="0" err="1">
                <a:cs typeface="+mn-ea"/>
                <a:sym typeface="+mn-lt"/>
              </a:rPr>
              <a:t>imread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en-US" altLang="zh-CN" dirty="0" err="1">
                <a:cs typeface="+mn-ea"/>
                <a:sym typeface="+mn-lt"/>
              </a:rPr>
              <a:t>aerial_path</a:t>
            </a:r>
            <a:r>
              <a:rPr lang="en-US" altLang="zh-CN" dirty="0">
                <a:cs typeface="+mn-ea"/>
                <a:sym typeface="+mn-lt"/>
              </a:rPr>
              <a:t>);</a:t>
            </a:r>
          </a:p>
          <a:p>
            <a:r>
              <a:rPr lang="en-US" altLang="zh-CN" dirty="0" err="1">
                <a:cs typeface="+mn-ea"/>
                <a:sym typeface="+mn-lt"/>
              </a:rPr>
              <a:t>ortho</a:t>
            </a:r>
            <a:r>
              <a:rPr lang="en-US" altLang="zh-CN" dirty="0">
                <a:cs typeface="+mn-ea"/>
                <a:sym typeface="+mn-lt"/>
              </a:rPr>
              <a:t> = </a:t>
            </a:r>
            <a:r>
              <a:rPr lang="en-US" altLang="zh-CN" dirty="0" err="1">
                <a:cs typeface="+mn-ea"/>
                <a:sym typeface="+mn-lt"/>
              </a:rPr>
              <a:t>imread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en-US" altLang="zh-CN" dirty="0" err="1">
                <a:cs typeface="+mn-ea"/>
                <a:sym typeface="+mn-lt"/>
              </a:rPr>
              <a:t>ortho_path</a:t>
            </a:r>
            <a:r>
              <a:rPr lang="en-US" altLang="zh-CN" dirty="0" smtClean="0">
                <a:cs typeface="+mn-ea"/>
                <a:sym typeface="+mn-lt"/>
              </a:rPr>
              <a:t>);</a:t>
            </a:r>
          </a:p>
          <a:p>
            <a:r>
              <a:rPr lang="en-US" altLang="zh-CN" dirty="0" err="1" smtClean="0">
                <a:cs typeface="+mn-ea"/>
                <a:sym typeface="+mn-lt"/>
              </a:rPr>
              <a:t>ortho_ref</a:t>
            </a:r>
            <a:r>
              <a:rPr lang="en-US" altLang="zh-CN" dirty="0" smtClean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>= imref2d(size(</a:t>
            </a:r>
            <a:r>
              <a:rPr lang="en-US" altLang="zh-CN" dirty="0" err="1">
                <a:cs typeface="+mn-ea"/>
                <a:sym typeface="+mn-lt"/>
              </a:rPr>
              <a:t>ortho</a:t>
            </a:r>
            <a:r>
              <a:rPr lang="en-US" altLang="zh-CN" dirty="0" smtClean="0">
                <a:cs typeface="+mn-ea"/>
                <a:sym typeface="+mn-lt"/>
              </a:rPr>
              <a:t>));</a:t>
            </a:r>
          </a:p>
          <a:p>
            <a:r>
              <a:rPr lang="en-US" altLang="zh-CN" dirty="0" smtClean="0">
                <a:cs typeface="+mn-ea"/>
                <a:sym typeface="+mn-lt"/>
              </a:rPr>
              <a:t>clear </a:t>
            </a:r>
            <a:r>
              <a:rPr lang="en-US" altLang="zh-CN" dirty="0" err="1" smtClean="0">
                <a:cs typeface="+mn-ea"/>
                <a:sym typeface="+mn-lt"/>
              </a:rPr>
              <a:t>ortho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 err="1">
                <a:cs typeface="+mn-ea"/>
                <a:sym typeface="+mn-lt"/>
              </a:rPr>
              <a:t>t_concord</a:t>
            </a:r>
            <a:r>
              <a:rPr lang="en-US" altLang="zh-CN" dirty="0">
                <a:cs typeface="+mn-ea"/>
                <a:sym typeface="+mn-lt"/>
              </a:rPr>
              <a:t> = </a:t>
            </a:r>
            <a:r>
              <a:rPr lang="en-US" altLang="zh-CN" dirty="0" err="1">
                <a:cs typeface="+mn-ea"/>
                <a:sym typeface="+mn-lt"/>
              </a:rPr>
              <a:t>fitgeotrans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en-US" altLang="zh-CN" dirty="0" err="1">
                <a:cs typeface="+mn-ea"/>
                <a:sym typeface="+mn-lt"/>
              </a:rPr>
              <a:t>movingPoints</a:t>
            </a:r>
            <a:r>
              <a:rPr lang="en-US" altLang="zh-CN" dirty="0" smtClean="0">
                <a:cs typeface="+mn-ea"/>
                <a:sym typeface="+mn-lt"/>
              </a:rPr>
              <a:t>, </a:t>
            </a:r>
            <a:r>
              <a:rPr lang="en-US" altLang="zh-CN" dirty="0" err="1" smtClean="0">
                <a:cs typeface="+mn-ea"/>
                <a:sym typeface="+mn-lt"/>
              </a:rPr>
              <a:t>fixedPoints</a:t>
            </a:r>
            <a:r>
              <a:rPr lang="en-US" altLang="zh-CN" dirty="0">
                <a:cs typeface="+mn-ea"/>
                <a:sym typeface="+mn-lt"/>
              </a:rPr>
              <a:t>,'projective');</a:t>
            </a:r>
          </a:p>
          <a:p>
            <a:r>
              <a:rPr lang="en-US" altLang="zh-CN" dirty="0" err="1">
                <a:cs typeface="+mn-ea"/>
                <a:sym typeface="+mn-lt"/>
              </a:rPr>
              <a:t>aerial_registered</a:t>
            </a:r>
            <a:r>
              <a:rPr lang="en-US" altLang="zh-CN" dirty="0">
                <a:cs typeface="+mn-ea"/>
                <a:sym typeface="+mn-lt"/>
              </a:rPr>
              <a:t> = </a:t>
            </a:r>
            <a:r>
              <a:rPr lang="en-US" altLang="zh-CN" dirty="0" err="1">
                <a:cs typeface="+mn-ea"/>
                <a:sym typeface="+mn-lt"/>
              </a:rPr>
              <a:t>imwarp</a:t>
            </a:r>
            <a:r>
              <a:rPr lang="en-US" altLang="zh-CN" dirty="0">
                <a:cs typeface="+mn-ea"/>
                <a:sym typeface="+mn-lt"/>
              </a:rPr>
              <a:t>(aerial</a:t>
            </a:r>
            <a:r>
              <a:rPr lang="en-US" altLang="zh-CN" dirty="0" smtClean="0">
                <a:cs typeface="+mn-ea"/>
                <a:sym typeface="+mn-lt"/>
              </a:rPr>
              <a:t>, </a:t>
            </a:r>
            <a:r>
              <a:rPr lang="en-US" altLang="zh-CN" dirty="0" err="1" smtClean="0">
                <a:cs typeface="+mn-ea"/>
                <a:sym typeface="+mn-lt"/>
              </a:rPr>
              <a:t>t_concord</a:t>
            </a:r>
            <a:r>
              <a:rPr lang="en-US" altLang="zh-CN" dirty="0" smtClean="0">
                <a:cs typeface="+mn-ea"/>
                <a:sym typeface="+mn-lt"/>
              </a:rPr>
              <a:t>, '</a:t>
            </a:r>
            <a:r>
              <a:rPr lang="en-US" altLang="zh-CN" dirty="0" err="1" smtClean="0">
                <a:cs typeface="+mn-ea"/>
                <a:sym typeface="+mn-lt"/>
              </a:rPr>
              <a:t>OutputView</a:t>
            </a:r>
            <a:r>
              <a:rPr lang="en-US" altLang="zh-CN" dirty="0" smtClean="0">
                <a:cs typeface="+mn-ea"/>
                <a:sym typeface="+mn-lt"/>
              </a:rPr>
              <a:t>', </a:t>
            </a:r>
            <a:r>
              <a:rPr lang="en-US" altLang="zh-CN" dirty="0" err="1" smtClean="0">
                <a:cs typeface="+mn-ea"/>
                <a:sym typeface="+mn-lt"/>
              </a:rPr>
              <a:t>ortho_ref</a:t>
            </a:r>
            <a:r>
              <a:rPr lang="en-US" altLang="zh-CN" dirty="0" smtClean="0">
                <a:cs typeface="+mn-ea"/>
                <a:sym typeface="+mn-lt"/>
              </a:rPr>
              <a:t>);</a:t>
            </a:r>
          </a:p>
          <a:p>
            <a:r>
              <a:rPr lang="en-US" altLang="zh-CN" dirty="0" smtClean="0">
                <a:cs typeface="+mn-ea"/>
                <a:sym typeface="+mn-lt"/>
              </a:rPr>
              <a:t>% </a:t>
            </a:r>
            <a:r>
              <a:rPr lang="zh-CN" altLang="en-US" dirty="0" smtClean="0">
                <a:cs typeface="+mn-ea"/>
                <a:sym typeface="+mn-lt"/>
              </a:rPr>
              <a:t>保存</a:t>
            </a:r>
            <a:r>
              <a:rPr lang="zh-CN" altLang="en-US" dirty="0">
                <a:cs typeface="+mn-ea"/>
                <a:sym typeface="+mn-lt"/>
              </a:rPr>
              <a:t>配准后的光学</a:t>
            </a:r>
            <a:r>
              <a:rPr lang="zh-CN" altLang="en-US" dirty="0" smtClean="0">
                <a:cs typeface="+mn-ea"/>
                <a:sym typeface="+mn-lt"/>
              </a:rPr>
              <a:t>图像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 err="1" smtClean="0">
                <a:cs typeface="+mn-ea"/>
                <a:sym typeface="+mn-lt"/>
              </a:rPr>
              <a:t>imwrite</a:t>
            </a:r>
            <a:r>
              <a:rPr lang="en-US" altLang="zh-CN" dirty="0" smtClean="0">
                <a:cs typeface="+mn-ea"/>
                <a:sym typeface="+mn-lt"/>
              </a:rPr>
              <a:t>(</a:t>
            </a:r>
            <a:r>
              <a:rPr lang="en-US" altLang="zh-CN" dirty="0" err="1" smtClean="0">
                <a:cs typeface="+mn-ea"/>
                <a:sym typeface="+mn-lt"/>
              </a:rPr>
              <a:t>aerial_registered</a:t>
            </a:r>
            <a:r>
              <a:rPr lang="en-US" altLang="zh-CN" dirty="0" smtClean="0">
                <a:cs typeface="+mn-ea"/>
                <a:sym typeface="+mn-lt"/>
              </a:rPr>
              <a:t>, filename);</a:t>
            </a:r>
          </a:p>
          <a:p>
            <a:r>
              <a:rPr lang="en-US" altLang="zh-CN" dirty="0" smtClean="0">
                <a:cs typeface="+mn-ea"/>
                <a:sym typeface="+mn-lt"/>
              </a:rPr>
              <a:t>clear aerial </a:t>
            </a:r>
            <a:r>
              <a:rPr lang="en-US" altLang="zh-CN" dirty="0" err="1" smtClean="0">
                <a:cs typeface="+mn-ea"/>
                <a:sym typeface="+mn-lt"/>
              </a:rPr>
              <a:t>aerial_registered</a:t>
            </a:r>
            <a:endParaRPr lang="en-US" altLang="zh-CN" dirty="0" smtClean="0">
              <a:cs typeface="+mn-ea"/>
              <a:sym typeface="+mn-lt"/>
            </a:endParaRPr>
          </a:p>
          <a:p>
            <a:r>
              <a:rPr lang="en-US" altLang="zh-CN" dirty="0" smtClean="0">
                <a:cs typeface="+mn-ea"/>
                <a:sym typeface="+mn-lt"/>
              </a:rPr>
              <a:t>% </a:t>
            </a:r>
            <a:r>
              <a:rPr lang="zh-CN" altLang="en-US" dirty="0" smtClean="0">
                <a:cs typeface="+mn-ea"/>
                <a:sym typeface="+mn-lt"/>
              </a:rPr>
              <a:t>配准电子地图</a:t>
            </a:r>
            <a:endParaRPr lang="en-US" altLang="zh-CN" dirty="0" smtClean="0">
              <a:cs typeface="+mn-ea"/>
              <a:sym typeface="+mn-lt"/>
            </a:endParaRPr>
          </a:p>
          <a:p>
            <a:r>
              <a:rPr lang="en-US" altLang="zh-CN" dirty="0" err="1" smtClean="0">
                <a:cs typeface="+mn-ea"/>
                <a:sym typeface="+mn-lt"/>
              </a:rPr>
              <a:t>elecMap_path</a:t>
            </a:r>
            <a:r>
              <a:rPr lang="en-US" altLang="zh-CN" dirty="0" smtClean="0">
                <a:cs typeface="+mn-ea"/>
                <a:sym typeface="+mn-lt"/>
              </a:rPr>
              <a:t> = ‘’;            %</a:t>
            </a:r>
            <a:r>
              <a:rPr lang="zh-CN" altLang="en-US" dirty="0" smtClean="0">
                <a:cs typeface="+mn-ea"/>
                <a:sym typeface="+mn-lt"/>
              </a:rPr>
              <a:t>电子地图路径</a:t>
            </a:r>
            <a:endParaRPr lang="en-US" altLang="zh-CN" dirty="0" smtClean="0">
              <a:cs typeface="+mn-ea"/>
              <a:sym typeface="+mn-lt"/>
            </a:endParaRPr>
          </a:p>
          <a:p>
            <a:r>
              <a:rPr lang="en-US" altLang="zh-CN" dirty="0" err="1" smtClean="0">
                <a:cs typeface="+mn-ea"/>
                <a:sym typeface="+mn-lt"/>
              </a:rPr>
              <a:t>elecMap</a:t>
            </a:r>
            <a:r>
              <a:rPr lang="en-US" altLang="zh-CN" dirty="0" smtClean="0">
                <a:cs typeface="+mn-ea"/>
                <a:sym typeface="+mn-lt"/>
              </a:rPr>
              <a:t> = </a:t>
            </a:r>
            <a:r>
              <a:rPr lang="en-US" altLang="zh-CN" dirty="0" err="1" smtClean="0">
                <a:cs typeface="+mn-ea"/>
                <a:sym typeface="+mn-lt"/>
              </a:rPr>
              <a:t>imread</a:t>
            </a:r>
            <a:r>
              <a:rPr lang="en-US" altLang="zh-CN" dirty="0" smtClean="0">
                <a:cs typeface="+mn-ea"/>
                <a:sym typeface="+mn-lt"/>
              </a:rPr>
              <a:t>(</a:t>
            </a:r>
            <a:r>
              <a:rPr lang="en-US" altLang="zh-CN" dirty="0" err="1">
                <a:cs typeface="+mn-ea"/>
                <a:sym typeface="+mn-lt"/>
              </a:rPr>
              <a:t>elecMap_path</a:t>
            </a:r>
            <a:r>
              <a:rPr lang="en-US" altLang="zh-CN" dirty="0" smtClean="0">
                <a:cs typeface="+mn-ea"/>
                <a:sym typeface="+mn-lt"/>
              </a:rPr>
              <a:t>);</a:t>
            </a:r>
          </a:p>
          <a:p>
            <a:r>
              <a:rPr lang="en-US" altLang="zh-CN" dirty="0" err="1" smtClean="0">
                <a:cs typeface="+mn-ea"/>
                <a:sym typeface="+mn-lt"/>
              </a:rPr>
              <a:t>elecMap_registered</a:t>
            </a:r>
            <a:r>
              <a:rPr lang="en-US" altLang="zh-CN" dirty="0" smtClean="0">
                <a:cs typeface="+mn-ea"/>
                <a:sym typeface="+mn-lt"/>
              </a:rPr>
              <a:t> = </a:t>
            </a:r>
            <a:r>
              <a:rPr lang="en-US" altLang="zh-CN" dirty="0" err="1" smtClean="0">
                <a:cs typeface="+mn-ea"/>
                <a:sym typeface="+mn-lt"/>
              </a:rPr>
              <a:t>imwarp</a:t>
            </a:r>
            <a:r>
              <a:rPr lang="en-US" altLang="zh-CN" dirty="0" smtClean="0">
                <a:cs typeface="+mn-ea"/>
                <a:sym typeface="+mn-lt"/>
              </a:rPr>
              <a:t>(</a:t>
            </a:r>
            <a:r>
              <a:rPr lang="en-US" altLang="zh-CN" dirty="0" err="1">
                <a:cs typeface="+mn-ea"/>
                <a:sym typeface="+mn-lt"/>
              </a:rPr>
              <a:t>elecMap</a:t>
            </a:r>
            <a:r>
              <a:rPr lang="en-US" altLang="zh-CN" dirty="0" smtClean="0">
                <a:cs typeface="+mn-ea"/>
                <a:sym typeface="+mn-lt"/>
              </a:rPr>
              <a:t>, </a:t>
            </a:r>
            <a:r>
              <a:rPr lang="en-US" altLang="zh-CN" dirty="0" err="1" smtClean="0">
                <a:cs typeface="+mn-ea"/>
                <a:sym typeface="+mn-lt"/>
              </a:rPr>
              <a:t>t_concord</a:t>
            </a:r>
            <a:r>
              <a:rPr lang="en-US" altLang="zh-CN" dirty="0" smtClean="0">
                <a:cs typeface="+mn-ea"/>
                <a:sym typeface="+mn-lt"/>
              </a:rPr>
              <a:t>, '</a:t>
            </a:r>
            <a:r>
              <a:rPr lang="en-US" altLang="zh-CN" dirty="0" err="1" smtClean="0">
                <a:cs typeface="+mn-ea"/>
                <a:sym typeface="+mn-lt"/>
              </a:rPr>
              <a:t>OutputView</a:t>
            </a:r>
            <a:r>
              <a:rPr lang="en-US" altLang="zh-CN" dirty="0" smtClean="0">
                <a:cs typeface="+mn-ea"/>
                <a:sym typeface="+mn-lt"/>
              </a:rPr>
              <a:t>', </a:t>
            </a:r>
            <a:r>
              <a:rPr lang="en-US" altLang="zh-CN" dirty="0" err="1" smtClean="0">
                <a:cs typeface="+mn-ea"/>
                <a:sym typeface="+mn-lt"/>
              </a:rPr>
              <a:t>ortho_ref</a:t>
            </a:r>
            <a:r>
              <a:rPr lang="en-US" altLang="zh-CN" dirty="0">
                <a:cs typeface="+mn-ea"/>
                <a:sym typeface="+mn-lt"/>
              </a:rPr>
              <a:t>);</a:t>
            </a:r>
          </a:p>
          <a:p>
            <a:r>
              <a:rPr lang="en-US" altLang="zh-CN" dirty="0" err="1" smtClean="0">
                <a:cs typeface="+mn-ea"/>
                <a:sym typeface="+mn-lt"/>
              </a:rPr>
              <a:t>imwrite</a:t>
            </a:r>
            <a:r>
              <a:rPr lang="en-US" altLang="zh-CN" dirty="0" smtClean="0">
                <a:cs typeface="+mn-ea"/>
                <a:sym typeface="+mn-lt"/>
              </a:rPr>
              <a:t>(</a:t>
            </a:r>
            <a:r>
              <a:rPr lang="en-US" altLang="zh-CN" dirty="0" err="1">
                <a:cs typeface="+mn-ea"/>
                <a:sym typeface="+mn-lt"/>
              </a:rPr>
              <a:t>elecMap_registered</a:t>
            </a:r>
            <a:r>
              <a:rPr lang="en-US" altLang="zh-CN" dirty="0" smtClean="0">
                <a:cs typeface="+mn-ea"/>
                <a:sym typeface="+mn-lt"/>
              </a:rPr>
              <a:t>, filename2);</a:t>
            </a:r>
            <a:endParaRPr lang="en-US" altLang="zh-CN" dirty="0">
              <a:cs typeface="+mn-ea"/>
              <a:sym typeface="+mn-lt"/>
            </a:endParaRPr>
          </a:p>
          <a:p>
            <a:endParaRPr lang="en-US" altLang="zh-CN" dirty="0" smtClean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818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46167" y="0"/>
            <a:ext cx="6774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生成配准图像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5510" y="841113"/>
            <a:ext cx="7990684" cy="156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cs typeface="+mn-ea"/>
                <a:sym typeface="+mn-lt"/>
              </a:rPr>
              <a:t>3.</a:t>
            </a:r>
            <a:r>
              <a:rPr lang="zh-CN" altLang="en-US" sz="2400" dirty="0" smtClean="0">
                <a:cs typeface="+mn-ea"/>
                <a:sym typeface="+mn-lt"/>
              </a:rPr>
              <a:t>在服务器上使用</a:t>
            </a:r>
            <a:r>
              <a:rPr lang="en-US" altLang="zh-CN" sz="2400" dirty="0" smtClean="0">
                <a:cs typeface="+mn-ea"/>
                <a:sym typeface="+mn-lt"/>
              </a:rPr>
              <a:t>Photoshop</a:t>
            </a:r>
            <a:r>
              <a:rPr lang="zh-CN" altLang="en-US" sz="2400" dirty="0" smtClean="0">
                <a:cs typeface="+mn-ea"/>
                <a:sym typeface="+mn-lt"/>
              </a:rPr>
              <a:t>将</a:t>
            </a:r>
            <a:r>
              <a:rPr lang="en-US" altLang="zh-CN" sz="2400" dirty="0" smtClean="0">
                <a:cs typeface="+mn-ea"/>
                <a:sym typeface="+mn-lt"/>
              </a:rPr>
              <a:t>SAR</a:t>
            </a:r>
            <a:r>
              <a:rPr lang="zh-CN" altLang="en-US" sz="2400" dirty="0" smtClean="0">
                <a:cs typeface="+mn-ea"/>
                <a:sym typeface="+mn-lt"/>
              </a:rPr>
              <a:t>和配准后的卫图、电子地图叠起来，观察配准是否正确。</a:t>
            </a:r>
            <a:endParaRPr lang="en-US" altLang="zh-CN" sz="2400" dirty="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5" y="2177315"/>
            <a:ext cx="6505833" cy="435210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48085" y="2088892"/>
            <a:ext cx="2460674" cy="368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30332" y="3478631"/>
            <a:ext cx="5169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①分别导入</a:t>
            </a:r>
            <a:r>
              <a:rPr lang="en-US" altLang="zh-CN" sz="2400" dirty="0" smtClean="0">
                <a:solidFill>
                  <a:srgbClr val="FF0000"/>
                </a:solidFill>
                <a:cs typeface="+mn-ea"/>
                <a:sym typeface="+mn-lt"/>
              </a:rPr>
              <a:t>SAR</a:t>
            </a:r>
            <a:r>
              <a:rPr lang="zh-CN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和光学图像</a:t>
            </a:r>
            <a:endParaRPr lang="zh-CN" altLang="en-US" sz="2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3161900" y="2492434"/>
            <a:ext cx="2154877" cy="9358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787093" y="2063581"/>
            <a:ext cx="2460674" cy="368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4993126" y="2429065"/>
            <a:ext cx="2154877" cy="9358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88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46167" y="0"/>
            <a:ext cx="6774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生成配准图像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1065006"/>
            <a:ext cx="4568478" cy="56437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25686" y="3632391"/>
            <a:ext cx="2095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cs typeface="+mn-ea"/>
                <a:sym typeface="+mn-lt"/>
              </a:rPr>
              <a:t>②</a:t>
            </a:r>
            <a:r>
              <a:rPr lang="zh-CN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复制图层</a:t>
            </a:r>
            <a:endParaRPr lang="zh-CN" altLang="en-US" sz="2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62789" y="2315331"/>
            <a:ext cx="2460674" cy="368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4933603" y="2696559"/>
            <a:ext cx="2154877" cy="9358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302115" y="3109718"/>
            <a:ext cx="2460674" cy="368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15686" y="4334363"/>
            <a:ext cx="2915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cs typeface="+mn-ea"/>
                <a:sym typeface="+mn-lt"/>
              </a:rPr>
              <a:t>③</a:t>
            </a:r>
            <a:r>
              <a:rPr lang="zh-CN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选择</a:t>
            </a:r>
            <a:r>
              <a:rPr lang="en-US" altLang="zh-CN" sz="2400" dirty="0" smtClean="0">
                <a:solidFill>
                  <a:srgbClr val="FF0000"/>
                </a:solidFill>
                <a:cs typeface="+mn-ea"/>
                <a:sym typeface="+mn-lt"/>
              </a:rPr>
              <a:t>SAR</a:t>
            </a:r>
            <a:r>
              <a:rPr lang="zh-CN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图像所在的图层</a:t>
            </a:r>
            <a:endParaRPr lang="zh-CN" altLang="en-US" sz="2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2657847" y="3626402"/>
            <a:ext cx="1391488" cy="7139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14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46167" y="0"/>
            <a:ext cx="6774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cs typeface="+mn-ea"/>
                <a:sym typeface="+mn-lt"/>
              </a:rPr>
              <a:t>GF3</a:t>
            </a:r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数据处理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103353"/>
              </p:ext>
            </p:extLst>
          </p:nvPr>
        </p:nvGraphicFramePr>
        <p:xfrm>
          <a:off x="1696122" y="23114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626993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711300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00858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地貌类型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数量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实际数量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681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沙漠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9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城市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316</a:t>
                      </a:r>
                      <a:r>
                        <a:rPr lang="zh-CN" altLang="en-US" dirty="0" smtClean="0"/>
                        <a:t>（已配准</a:t>
                      </a:r>
                      <a:r>
                        <a:rPr lang="en-US" altLang="zh-CN" dirty="0" smtClean="0"/>
                        <a:t>6</a:t>
                      </a:r>
                      <a:r>
                        <a:rPr lang="zh-CN" altLang="en-US" dirty="0" smtClean="0"/>
                        <a:t>幅）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325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农田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35</a:t>
                      </a:r>
                      <a:r>
                        <a:rPr lang="zh-CN" altLang="en-US" dirty="0" smtClean="0"/>
                        <a:t>（已配准</a:t>
                      </a:r>
                      <a:r>
                        <a:rPr lang="en-US" altLang="zh-CN" dirty="0" smtClean="0"/>
                        <a:t>1</a:t>
                      </a:r>
                      <a:r>
                        <a:rPr lang="zh-CN" altLang="en-US" dirty="0" smtClean="0"/>
                        <a:t>幅）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681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山脉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144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033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水域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108648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546167" y="1032589"/>
            <a:ext cx="6268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有效的图像有</a:t>
            </a:r>
            <a:r>
              <a:rPr lang="en-US" altLang="zh-CN" sz="2400" dirty="0" smtClean="0"/>
              <a:t>783</a:t>
            </a:r>
            <a:r>
              <a:rPr lang="zh-CN" altLang="en-US" sz="2400" dirty="0" smtClean="0"/>
              <a:t>张，实际</a:t>
            </a:r>
            <a:r>
              <a:rPr lang="zh-CN" altLang="en-US" sz="2400" dirty="0" smtClean="0"/>
              <a:t>有</a:t>
            </a:r>
            <a:r>
              <a:rPr lang="en-US" altLang="zh-CN" sz="2400" dirty="0" smtClean="0"/>
              <a:t>702</a:t>
            </a:r>
            <a:r>
              <a:rPr lang="zh-CN" altLang="en-US" sz="2400" dirty="0" smtClean="0"/>
              <a:t>张。首次处理</a:t>
            </a:r>
            <a:r>
              <a:rPr lang="en-US" altLang="zh-CN" sz="2400" dirty="0" smtClean="0"/>
              <a:t>3m</a:t>
            </a:r>
            <a:r>
              <a:rPr lang="zh-CN" altLang="en-US" sz="2400" dirty="0" smtClean="0"/>
              <a:t>级别的城市地区图像</a:t>
            </a:r>
            <a:r>
              <a:rPr lang="en-US" altLang="zh-CN" sz="2400" dirty="0" smtClean="0"/>
              <a:t>104</a:t>
            </a:r>
            <a:r>
              <a:rPr lang="zh-CN" altLang="en-US" sz="2400" dirty="0" smtClean="0"/>
              <a:t>幅。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0748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46167" y="0"/>
            <a:ext cx="6774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生成配准图像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66" y="986091"/>
            <a:ext cx="7855526" cy="532653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99966" y="3639056"/>
            <a:ext cx="3387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cs typeface="+mn-ea"/>
                <a:sym typeface="+mn-lt"/>
              </a:rPr>
              <a:t>④在当前图层选择一个点，再点击“眼睛”，关闭当前图层，看看该点在另一个图层上是否是同一个目标、同一个位置。</a:t>
            </a:r>
            <a:endParaRPr lang="zh-CN" altLang="en-US" sz="2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95650" y="1968650"/>
            <a:ext cx="279699" cy="575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7153833" y="2573959"/>
            <a:ext cx="139852" cy="9529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70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46167" y="0"/>
            <a:ext cx="6774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生成配准图像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600" y="1724507"/>
            <a:ext cx="4555108" cy="3971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93" y="1724508"/>
            <a:ext cx="4555107" cy="39716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46109" y="539605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SAR</a:t>
            </a:r>
            <a:r>
              <a:rPr lang="zh-CN" altLang="en-US" dirty="0" smtClean="0">
                <a:cs typeface="+mn-ea"/>
                <a:sym typeface="+mn-lt"/>
              </a:rPr>
              <a:t>图像（基准）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01215" y="5396056"/>
            <a:ext cx="300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  光学图像（配准后）</a:t>
            </a:r>
            <a:endParaRPr lang="en-US" altLang="zh-CN" dirty="0" smtClean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51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0" y="2153813"/>
            <a:ext cx="9144000" cy="222699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5400" b="1" dirty="0" smtClean="0">
                <a:cs typeface="+mn-ea"/>
                <a:sym typeface="+mn-lt"/>
              </a:rPr>
              <a:t>Thanks!</a:t>
            </a:r>
          </a:p>
          <a:p>
            <a:pPr algn="ctr">
              <a:lnSpc>
                <a:spcPct val="100000"/>
              </a:lnSpc>
            </a:pPr>
            <a:r>
              <a:rPr lang="en-US" altLang="zh-CN" sz="5400" b="1" dirty="0" smtClean="0">
                <a:cs typeface="+mn-ea"/>
                <a:sym typeface="+mn-lt"/>
              </a:rPr>
              <a:t>Q&amp;A</a:t>
            </a:r>
            <a:endParaRPr lang="zh-CN" altLang="en-US" sz="5400" b="1" dirty="0">
              <a:cs typeface="+mn-ea"/>
              <a:sym typeface="+mn-lt"/>
            </a:endParaRPr>
          </a:p>
        </p:txBody>
      </p:sp>
      <p:pic>
        <p:nvPicPr>
          <p:cNvPr id="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704" y="137398"/>
            <a:ext cx="938341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10" y="166484"/>
            <a:ext cx="748039" cy="75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5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46167" y="0"/>
            <a:ext cx="6774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操作流程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5936" y="1358140"/>
            <a:ext cx="84799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cs typeface="+mn-ea"/>
                <a:sym typeface="+mn-lt"/>
              </a:rPr>
              <a:t>操作流程</a:t>
            </a:r>
            <a:r>
              <a:rPr lang="zh-CN" altLang="en-US" sz="2400" dirty="0" smtClean="0">
                <a:cs typeface="+mn-ea"/>
                <a:sym typeface="+mn-lt"/>
              </a:rPr>
              <a:t>：</a:t>
            </a:r>
            <a:endParaRPr lang="en-US" altLang="zh-CN" sz="2400" dirty="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cs typeface="+mn-ea"/>
                <a:sym typeface="+mn-lt"/>
              </a:rPr>
              <a:t>	</a:t>
            </a:r>
            <a:r>
              <a:rPr lang="zh-CN" altLang="en-US" sz="2400" dirty="0" smtClean="0">
                <a:cs typeface="+mn-ea"/>
                <a:sym typeface="+mn-lt"/>
              </a:rPr>
              <a:t>（</a:t>
            </a:r>
            <a:r>
              <a:rPr lang="en-US" altLang="zh-CN" sz="2400" dirty="0" smtClean="0">
                <a:cs typeface="+mn-ea"/>
                <a:sym typeface="+mn-lt"/>
              </a:rPr>
              <a:t>1</a:t>
            </a:r>
            <a:r>
              <a:rPr lang="zh-CN" altLang="en-US" sz="2400" dirty="0" smtClean="0">
                <a:cs typeface="+mn-ea"/>
                <a:sym typeface="+mn-lt"/>
              </a:rPr>
              <a:t>）使用</a:t>
            </a:r>
            <a:r>
              <a:rPr lang="en-US" altLang="zh-CN" sz="2400" dirty="0" smtClean="0">
                <a:cs typeface="+mn-ea"/>
                <a:sym typeface="+mn-lt"/>
              </a:rPr>
              <a:t>PIE</a:t>
            </a:r>
            <a:r>
              <a:rPr lang="zh-CN" altLang="en-US" sz="2400" dirty="0" smtClean="0">
                <a:cs typeface="+mn-ea"/>
                <a:sym typeface="+mn-lt"/>
              </a:rPr>
              <a:t>进行复数据转换、地理编码，输出分辨率为</a:t>
            </a:r>
            <a:r>
              <a:rPr lang="en-US" altLang="zh-CN" sz="2400" dirty="0" smtClean="0">
                <a:cs typeface="+mn-ea"/>
                <a:sym typeface="+mn-lt"/>
              </a:rPr>
              <a:t>0.51m</a:t>
            </a:r>
            <a:r>
              <a:rPr lang="zh-CN" altLang="en-US" sz="2400" dirty="0" smtClean="0">
                <a:cs typeface="+mn-ea"/>
                <a:sym typeface="+mn-lt"/>
              </a:rPr>
              <a:t>；</a:t>
            </a:r>
            <a:endParaRPr lang="en-US" altLang="zh-CN" sz="2400" dirty="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cs typeface="+mn-ea"/>
                <a:sym typeface="+mn-lt"/>
              </a:rPr>
              <a:t>	</a:t>
            </a:r>
            <a:r>
              <a:rPr lang="zh-CN" altLang="en-US" sz="2400" dirty="0" smtClean="0">
                <a:cs typeface="+mn-ea"/>
                <a:sym typeface="+mn-lt"/>
              </a:rPr>
              <a:t>（</a:t>
            </a:r>
            <a:r>
              <a:rPr lang="en-US" altLang="zh-CN" sz="2400" dirty="0" smtClean="0">
                <a:cs typeface="+mn-ea"/>
                <a:sym typeface="+mn-lt"/>
              </a:rPr>
              <a:t>2</a:t>
            </a:r>
            <a:r>
              <a:rPr lang="zh-CN" altLang="en-US" sz="2400" dirty="0" smtClean="0">
                <a:cs typeface="+mn-ea"/>
                <a:sym typeface="+mn-lt"/>
              </a:rPr>
              <a:t>）由于光学图像和</a:t>
            </a:r>
            <a:r>
              <a:rPr lang="en-US" altLang="zh-CN" sz="2400" dirty="0" smtClean="0">
                <a:cs typeface="+mn-ea"/>
                <a:sym typeface="+mn-lt"/>
              </a:rPr>
              <a:t>SAR</a:t>
            </a:r>
            <a:r>
              <a:rPr lang="zh-CN" altLang="en-US" sz="2400" dirty="0" smtClean="0">
                <a:cs typeface="+mn-ea"/>
                <a:sym typeface="+mn-lt"/>
              </a:rPr>
              <a:t>图像位置存在偏差，下载更大场景的光学图像，以</a:t>
            </a:r>
            <a:r>
              <a:rPr lang="en-US" altLang="zh-CN" sz="2400" dirty="0" smtClean="0">
                <a:cs typeface="+mn-ea"/>
                <a:sym typeface="+mn-lt"/>
              </a:rPr>
              <a:t>SAR</a:t>
            </a:r>
            <a:r>
              <a:rPr lang="zh-CN" altLang="en-US" sz="2400" dirty="0" smtClean="0">
                <a:cs typeface="+mn-ea"/>
                <a:sym typeface="+mn-lt"/>
              </a:rPr>
              <a:t>图像为基准，使用</a:t>
            </a:r>
            <a:r>
              <a:rPr lang="en-US" altLang="zh-CN" sz="2400" dirty="0" err="1" smtClean="0">
                <a:cs typeface="+mn-ea"/>
                <a:sym typeface="+mn-lt"/>
              </a:rPr>
              <a:t>cpselect</a:t>
            </a:r>
            <a:r>
              <a:rPr lang="zh-CN" altLang="en-US" sz="2400" dirty="0" smtClean="0">
                <a:cs typeface="+mn-ea"/>
                <a:sym typeface="+mn-lt"/>
              </a:rPr>
              <a:t>工具箱定点为光学图像配准；</a:t>
            </a:r>
            <a:endParaRPr lang="en-US" altLang="zh-CN" sz="2400" dirty="0" smtClean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824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586356" y="808632"/>
            <a:ext cx="2261352" cy="5847912"/>
            <a:chOff x="909662" y="-92546"/>
            <a:chExt cx="2069729" cy="5328592"/>
          </a:xfrm>
        </p:grpSpPr>
        <p:sp>
          <p:nvSpPr>
            <p:cNvPr id="34" name="弧形 33"/>
            <p:cNvSpPr/>
            <p:nvPr/>
          </p:nvSpPr>
          <p:spPr>
            <a:xfrm flipH="1">
              <a:off x="909662" y="1382264"/>
              <a:ext cx="2062138" cy="2062138"/>
            </a:xfrm>
            <a:prstGeom prst="arc">
              <a:avLst>
                <a:gd name="adj1" fmla="val 16280005"/>
                <a:gd name="adj2" fmla="val 4656997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弧形 34"/>
            <p:cNvSpPr/>
            <p:nvPr/>
          </p:nvSpPr>
          <p:spPr>
            <a:xfrm>
              <a:off x="917253" y="1382264"/>
              <a:ext cx="2062138" cy="2062138"/>
            </a:xfrm>
            <a:prstGeom prst="arc">
              <a:avLst>
                <a:gd name="adj1" fmla="val 17431440"/>
                <a:gd name="adj2" fmla="val 5056950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913345" y="-92546"/>
              <a:ext cx="0" cy="1470637"/>
              <a:chOff x="1913345" y="-92546"/>
              <a:chExt cx="0" cy="1470637"/>
            </a:xfrm>
          </p:grpSpPr>
          <p:cxnSp>
            <p:nvCxnSpPr>
              <p:cNvPr id="40" name="直接连接符 39"/>
              <p:cNvCxnSpPr/>
              <p:nvPr/>
            </p:nvCxnSpPr>
            <p:spPr>
              <a:xfrm>
                <a:off x="1913345" y="411510"/>
                <a:ext cx="0" cy="96658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1913345" y="-92546"/>
                <a:ext cx="0" cy="504056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7" name="组合 36"/>
            <p:cNvGrpSpPr/>
            <p:nvPr/>
          </p:nvGrpSpPr>
          <p:grpSpPr>
            <a:xfrm flipV="1">
              <a:off x="2049339" y="3439054"/>
              <a:ext cx="0" cy="1796992"/>
              <a:chOff x="1913345" y="-418901"/>
              <a:chExt cx="0" cy="1796992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1913345" y="411510"/>
                <a:ext cx="0" cy="96658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1913345" y="-418901"/>
                <a:ext cx="0" cy="83041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43" name="椭圆 42"/>
          <p:cNvSpPr/>
          <p:nvPr/>
        </p:nvSpPr>
        <p:spPr>
          <a:xfrm>
            <a:off x="1860777" y="2714121"/>
            <a:ext cx="1720100" cy="17201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44" name="TextBox 34"/>
          <p:cNvSpPr txBox="1"/>
          <p:nvPr/>
        </p:nvSpPr>
        <p:spPr>
          <a:xfrm>
            <a:off x="2375219" y="3110325"/>
            <a:ext cx="691215" cy="9276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6000" b="1" baseline="12000" dirty="0" smtClean="0">
                <a:solidFill>
                  <a:srgbClr val="C0000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01</a:t>
            </a:r>
            <a:endParaRPr lang="zh-CN" altLang="en-US" sz="6000" b="1" baseline="12000" dirty="0">
              <a:solidFill>
                <a:srgbClr val="C00000"/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586356" y="808632"/>
            <a:ext cx="2261352" cy="5847912"/>
            <a:chOff x="909662" y="-92546"/>
            <a:chExt cx="2069729" cy="5328592"/>
          </a:xfrm>
        </p:grpSpPr>
        <p:sp>
          <p:nvSpPr>
            <p:cNvPr id="46" name="弧形 45"/>
            <p:cNvSpPr/>
            <p:nvPr/>
          </p:nvSpPr>
          <p:spPr>
            <a:xfrm flipH="1">
              <a:off x="909662" y="1382264"/>
              <a:ext cx="2062138" cy="2062138"/>
            </a:xfrm>
            <a:prstGeom prst="arc">
              <a:avLst>
                <a:gd name="adj1" fmla="val 16280005"/>
                <a:gd name="adj2" fmla="val 4656997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弧形 46"/>
            <p:cNvSpPr/>
            <p:nvPr/>
          </p:nvSpPr>
          <p:spPr>
            <a:xfrm>
              <a:off x="917253" y="1382264"/>
              <a:ext cx="2062138" cy="2062138"/>
            </a:xfrm>
            <a:prstGeom prst="arc">
              <a:avLst>
                <a:gd name="adj1" fmla="val 17431440"/>
                <a:gd name="adj2" fmla="val 5056950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913345" y="-92546"/>
              <a:ext cx="0" cy="1470637"/>
              <a:chOff x="1913345" y="-92546"/>
              <a:chExt cx="0" cy="1470637"/>
            </a:xfrm>
          </p:grpSpPr>
          <p:cxnSp>
            <p:nvCxnSpPr>
              <p:cNvPr id="52" name="直接连接符 51"/>
              <p:cNvCxnSpPr/>
              <p:nvPr/>
            </p:nvCxnSpPr>
            <p:spPr>
              <a:xfrm>
                <a:off x="1913345" y="411510"/>
                <a:ext cx="0" cy="96658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1913345" y="-92546"/>
                <a:ext cx="0" cy="504056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49" name="组合 48"/>
            <p:cNvGrpSpPr/>
            <p:nvPr/>
          </p:nvGrpSpPr>
          <p:grpSpPr>
            <a:xfrm flipV="1">
              <a:off x="2049339" y="3439054"/>
              <a:ext cx="0" cy="1796992"/>
              <a:chOff x="1913345" y="-418901"/>
              <a:chExt cx="0" cy="1796992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1913345" y="411510"/>
                <a:ext cx="0" cy="96658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1913345" y="-418901"/>
                <a:ext cx="0" cy="83041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54" name="文本框 53"/>
          <p:cNvSpPr txBox="1"/>
          <p:nvPr/>
        </p:nvSpPr>
        <p:spPr>
          <a:xfrm>
            <a:off x="4258752" y="3189449"/>
            <a:ext cx="3288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cs typeface="+mn-ea"/>
                <a:sym typeface="+mn-lt"/>
              </a:rPr>
              <a:t>PIE</a:t>
            </a:r>
            <a:r>
              <a:rPr lang="zh-CN" altLang="en-US" sz="4400" dirty="0" smtClean="0">
                <a:cs typeface="+mn-ea"/>
                <a:sym typeface="+mn-lt"/>
              </a:rPr>
              <a:t>地理编码</a:t>
            </a:r>
            <a:endParaRPr lang="zh-CN" altLang="en-US" sz="4400" dirty="0">
              <a:cs typeface="+mn-ea"/>
              <a:sym typeface="+mn-lt"/>
            </a:endParaRPr>
          </a:p>
        </p:txBody>
      </p:sp>
      <p:pic>
        <p:nvPicPr>
          <p:cNvPr id="55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75"/>
            <a:ext cx="938341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41" y="81103"/>
            <a:ext cx="662544" cy="66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1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7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46167" y="0"/>
            <a:ext cx="6774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数据导入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47" y="1272453"/>
            <a:ext cx="7143884" cy="340932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858000" y="1548445"/>
            <a:ext cx="733647" cy="414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4147" y="1963114"/>
            <a:ext cx="733647" cy="719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954" y="3341455"/>
            <a:ext cx="5084077" cy="29778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74301" y="116260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cs typeface="+mn-ea"/>
                <a:sym typeface="+mn-lt"/>
              </a:rPr>
              <a:t>①选择</a:t>
            </a:r>
            <a:r>
              <a:rPr lang="en-US" altLang="zh-CN" dirty="0" smtClean="0">
                <a:solidFill>
                  <a:srgbClr val="FF0000"/>
                </a:solidFill>
                <a:cs typeface="+mn-ea"/>
                <a:sym typeface="+mn-lt"/>
              </a:rPr>
              <a:t>SAR</a:t>
            </a:r>
            <a:r>
              <a:rPr lang="zh-CN" altLang="en-US" dirty="0" smtClean="0">
                <a:solidFill>
                  <a:srgbClr val="FF0000"/>
                </a:solidFill>
                <a:cs typeface="+mn-ea"/>
                <a:sym typeface="+mn-lt"/>
              </a:rPr>
              <a:t>处理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2372" y="2682583"/>
            <a:ext cx="252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cs typeface="+mn-ea"/>
                <a:sym typeface="+mn-lt"/>
              </a:rPr>
              <a:t>②数据导入，选择</a:t>
            </a:r>
            <a:r>
              <a:rPr lang="en-US" altLang="zh-CN" dirty="0" smtClean="0">
                <a:solidFill>
                  <a:srgbClr val="FF0000"/>
                </a:solidFill>
                <a:cs typeface="+mn-ea"/>
                <a:sym typeface="+mn-lt"/>
              </a:rPr>
              <a:t>GF3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18883" y="4000217"/>
            <a:ext cx="4579089" cy="209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33054" y="5502944"/>
            <a:ext cx="4579089" cy="209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92510" y="3600940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③</a:t>
            </a:r>
            <a:r>
              <a:rPr lang="zh-CN" altLang="en-US" dirty="0" smtClean="0">
                <a:solidFill>
                  <a:srgbClr val="FF0000"/>
                </a:solidFill>
                <a:cs typeface="+mn-ea"/>
                <a:sym typeface="+mn-lt"/>
              </a:rPr>
              <a:t>选择</a:t>
            </a:r>
            <a:r>
              <a:rPr lang="en-US" altLang="zh-CN" dirty="0" smtClean="0">
                <a:solidFill>
                  <a:srgbClr val="FF0000"/>
                </a:solidFill>
                <a:cs typeface="+mn-ea"/>
                <a:sym typeface="+mn-lt"/>
              </a:rPr>
              <a:t>SAR</a:t>
            </a:r>
            <a:r>
              <a:rPr lang="zh-CN" altLang="en-US" dirty="0" smtClean="0">
                <a:solidFill>
                  <a:srgbClr val="FF0000"/>
                </a:solidFill>
                <a:cs typeface="+mn-ea"/>
                <a:sym typeface="+mn-lt"/>
              </a:rPr>
              <a:t>图像的</a:t>
            </a:r>
            <a:r>
              <a:rPr lang="en-US" altLang="zh-CN" dirty="0" smtClean="0">
                <a:solidFill>
                  <a:srgbClr val="FF0000"/>
                </a:solidFill>
                <a:cs typeface="+mn-ea"/>
                <a:sym typeface="+mn-lt"/>
              </a:rPr>
              <a:t>.meta.xml</a:t>
            </a:r>
            <a:r>
              <a:rPr lang="zh-CN" altLang="en-US" dirty="0" smtClean="0">
                <a:solidFill>
                  <a:srgbClr val="FF0000"/>
                </a:solidFill>
                <a:cs typeface="+mn-ea"/>
                <a:sym typeface="+mn-lt"/>
              </a:rPr>
              <a:t>文件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17482" y="516394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cs typeface="+mn-ea"/>
                <a:sym typeface="+mn-lt"/>
              </a:rPr>
              <a:t>④选择输出路径，确定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359" y="4744105"/>
            <a:ext cx="1752381" cy="131428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36135" y="605839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cs typeface="+mn-ea"/>
                <a:sym typeface="+mn-lt"/>
              </a:rPr>
              <a:t>⑤导入成功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918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46167" y="0"/>
            <a:ext cx="6774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复数据转换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21" y="1217712"/>
            <a:ext cx="7647619" cy="457142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79343" y="1689911"/>
            <a:ext cx="733647" cy="719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7337" y="2409380"/>
            <a:ext cx="252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cs typeface="+mn-ea"/>
                <a:sym typeface="+mn-lt"/>
              </a:rPr>
              <a:t>①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复数</a:t>
            </a:r>
            <a:r>
              <a:rPr lang="zh-CN" altLang="en-US" dirty="0" smtClean="0">
                <a:solidFill>
                  <a:srgbClr val="FF0000"/>
                </a:solidFill>
                <a:cs typeface="+mn-ea"/>
                <a:sym typeface="+mn-lt"/>
              </a:rPr>
              <a:t>据转换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18883" y="3915153"/>
            <a:ext cx="4579089" cy="209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92510" y="3515876"/>
            <a:ext cx="2746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cs typeface="+mn-ea"/>
                <a:sym typeface="+mn-lt"/>
              </a:rPr>
              <a:t>②选择上步输出的</a:t>
            </a:r>
            <a:r>
              <a:rPr lang="en-US" altLang="zh-CN" dirty="0" smtClean="0">
                <a:solidFill>
                  <a:srgbClr val="FF0000"/>
                </a:solidFill>
                <a:cs typeface="+mn-ea"/>
                <a:sym typeface="+mn-lt"/>
              </a:rPr>
              <a:t>.</a:t>
            </a:r>
            <a:r>
              <a:rPr lang="en-US" altLang="zh-CN" dirty="0" err="1" smtClean="0">
                <a:solidFill>
                  <a:srgbClr val="FF0000"/>
                </a:solidFill>
                <a:cs typeface="+mn-ea"/>
                <a:sym typeface="+mn-lt"/>
              </a:rPr>
              <a:t>tif</a:t>
            </a:r>
            <a:r>
              <a:rPr lang="zh-CN" altLang="en-US" dirty="0" smtClean="0">
                <a:solidFill>
                  <a:srgbClr val="FF0000"/>
                </a:solidFill>
                <a:cs typeface="+mn-ea"/>
                <a:sym typeface="+mn-lt"/>
              </a:rPr>
              <a:t>文件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18883" y="4436152"/>
            <a:ext cx="4579089" cy="209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92510" y="490966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cs typeface="+mn-ea"/>
                <a:sym typeface="+mn-lt"/>
              </a:rPr>
              <a:t>③输出复数据文件，确定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78" y="4031761"/>
            <a:ext cx="1971429" cy="14190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79343" y="540430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cs typeface="+mn-ea"/>
                <a:sym typeface="+mn-lt"/>
              </a:rPr>
              <a:t>④转换成功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344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379" y="904992"/>
            <a:ext cx="5752381" cy="540952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546167" y="0"/>
            <a:ext cx="6774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地理编码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29138" y="1222078"/>
            <a:ext cx="733647" cy="719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57132" y="1941547"/>
            <a:ext cx="252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cs typeface="+mn-ea"/>
                <a:sym typeface="+mn-lt"/>
              </a:rPr>
              <a:t>①地理编码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65988" y="3119669"/>
            <a:ext cx="4004933" cy="239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39615" y="275033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②选择上步输出的</a:t>
            </a:r>
            <a:r>
              <a:rPr lang="zh-CN" altLang="en-US" dirty="0">
                <a:cs typeface="+mn-ea"/>
                <a:sym typeface="+mn-lt"/>
              </a:rPr>
              <a:t>复数据</a:t>
            </a:r>
            <a:r>
              <a:rPr lang="zh-CN" altLang="en-US" dirty="0" smtClean="0">
                <a:cs typeface="+mn-ea"/>
                <a:sym typeface="+mn-lt"/>
              </a:rPr>
              <a:t>文件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74561" y="3951471"/>
            <a:ext cx="765545" cy="237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17849" y="38856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cs typeface="+mn-ea"/>
                <a:sym typeface="+mn-lt"/>
              </a:rPr>
              <a:t>③椭圆校正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33603" y="4525556"/>
            <a:ext cx="1541625" cy="57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98566" y="4629926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cs typeface="+mn-ea"/>
                <a:sym typeface="+mn-lt"/>
              </a:rPr>
              <a:t>④输出分辨率为</a:t>
            </a:r>
            <a:r>
              <a:rPr lang="en-US" altLang="zh-CN" dirty="0" smtClean="0">
                <a:solidFill>
                  <a:srgbClr val="FF0000"/>
                </a:solidFill>
                <a:cs typeface="+mn-ea"/>
                <a:sym typeface="+mn-lt"/>
              </a:rPr>
              <a:t>0.51m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69529" y="5430476"/>
            <a:ext cx="4004933" cy="239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47198" y="5374168"/>
            <a:ext cx="2170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cs typeface="+mn-ea"/>
                <a:sym typeface="+mn-lt"/>
              </a:rPr>
              <a:t>⑤输出路径，确定，命名规则是</a:t>
            </a:r>
            <a:r>
              <a:rPr lang="en-US" altLang="zh-CN" b="1" dirty="0" smtClean="0">
                <a:solidFill>
                  <a:srgbClr val="C00000"/>
                </a:solidFill>
                <a:cs typeface="+mn-ea"/>
                <a:sym typeface="+mn-lt"/>
              </a:rPr>
              <a:t>SAR</a:t>
            </a:r>
            <a:r>
              <a:rPr lang="zh-CN" altLang="en-US" b="1" dirty="0" smtClean="0">
                <a:solidFill>
                  <a:srgbClr val="C00000"/>
                </a:solidFill>
                <a:cs typeface="+mn-ea"/>
                <a:sym typeface="+mn-lt"/>
              </a:rPr>
              <a:t>图像名称</a:t>
            </a:r>
            <a:r>
              <a:rPr lang="en-US" altLang="zh-CN" b="1" dirty="0" smtClean="0">
                <a:solidFill>
                  <a:srgbClr val="C00000"/>
                </a:solidFill>
                <a:cs typeface="+mn-ea"/>
                <a:sym typeface="+mn-lt"/>
              </a:rPr>
              <a:t>+</a:t>
            </a:r>
            <a:r>
              <a:rPr lang="zh-CN" altLang="en-US" b="1" dirty="0" smtClean="0">
                <a:solidFill>
                  <a:srgbClr val="C00000"/>
                </a:solidFill>
                <a:cs typeface="+mn-ea"/>
                <a:sym typeface="+mn-lt"/>
              </a:rPr>
              <a:t>‘</a:t>
            </a:r>
            <a:r>
              <a:rPr lang="en-US" altLang="zh-CN" b="1" dirty="0" smtClean="0">
                <a:solidFill>
                  <a:srgbClr val="C00000"/>
                </a:solidFill>
                <a:cs typeface="+mn-ea"/>
                <a:sym typeface="+mn-lt"/>
              </a:rPr>
              <a:t>_geocode</a:t>
            </a:r>
            <a:r>
              <a:rPr lang="zh-CN" altLang="en-US" b="1" dirty="0" smtClean="0">
                <a:solidFill>
                  <a:srgbClr val="C00000"/>
                </a:solidFill>
                <a:cs typeface="+mn-ea"/>
                <a:sym typeface="+mn-lt"/>
              </a:rPr>
              <a:t>’</a:t>
            </a:r>
            <a:endParaRPr lang="zh-CN" altLang="en-US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79" y="3874686"/>
            <a:ext cx="2095238" cy="161904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89584" y="530099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cs typeface="+mn-ea"/>
                <a:sym typeface="+mn-lt"/>
              </a:rPr>
              <a:t>⑥编码成功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476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46167" y="0"/>
            <a:ext cx="6774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地理编码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1590" y="1455661"/>
            <a:ext cx="880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cs typeface="+mn-ea"/>
                <a:sym typeface="+mn-lt"/>
              </a:rPr>
              <a:t>地理编码出现“创建查找表错误”的问题，请将文件名告知我。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335" y="2736210"/>
            <a:ext cx="2991267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0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586356" y="808632"/>
            <a:ext cx="2261352" cy="5847912"/>
            <a:chOff x="909662" y="-92546"/>
            <a:chExt cx="2069729" cy="5328592"/>
          </a:xfrm>
        </p:grpSpPr>
        <p:sp>
          <p:nvSpPr>
            <p:cNvPr id="34" name="弧形 33"/>
            <p:cNvSpPr/>
            <p:nvPr/>
          </p:nvSpPr>
          <p:spPr>
            <a:xfrm flipH="1">
              <a:off x="909662" y="1382264"/>
              <a:ext cx="2062138" cy="2062138"/>
            </a:xfrm>
            <a:prstGeom prst="arc">
              <a:avLst>
                <a:gd name="adj1" fmla="val 16280005"/>
                <a:gd name="adj2" fmla="val 4656997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弧形 34"/>
            <p:cNvSpPr/>
            <p:nvPr/>
          </p:nvSpPr>
          <p:spPr>
            <a:xfrm>
              <a:off x="917253" y="1382264"/>
              <a:ext cx="2062138" cy="2062138"/>
            </a:xfrm>
            <a:prstGeom prst="arc">
              <a:avLst>
                <a:gd name="adj1" fmla="val 17431440"/>
                <a:gd name="adj2" fmla="val 5056950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913345" y="-92546"/>
              <a:ext cx="0" cy="1470637"/>
              <a:chOff x="1913345" y="-92546"/>
              <a:chExt cx="0" cy="1470637"/>
            </a:xfrm>
          </p:grpSpPr>
          <p:cxnSp>
            <p:nvCxnSpPr>
              <p:cNvPr id="40" name="直接连接符 39"/>
              <p:cNvCxnSpPr/>
              <p:nvPr/>
            </p:nvCxnSpPr>
            <p:spPr>
              <a:xfrm>
                <a:off x="1913345" y="411510"/>
                <a:ext cx="0" cy="96658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1913345" y="-92546"/>
                <a:ext cx="0" cy="504056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7" name="组合 36"/>
            <p:cNvGrpSpPr/>
            <p:nvPr/>
          </p:nvGrpSpPr>
          <p:grpSpPr>
            <a:xfrm flipV="1">
              <a:off x="2049339" y="3439054"/>
              <a:ext cx="0" cy="1796992"/>
              <a:chOff x="1913345" y="-418901"/>
              <a:chExt cx="0" cy="1796992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1913345" y="411510"/>
                <a:ext cx="0" cy="96658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1913345" y="-418901"/>
                <a:ext cx="0" cy="83041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43" name="椭圆 42"/>
          <p:cNvSpPr/>
          <p:nvPr/>
        </p:nvSpPr>
        <p:spPr>
          <a:xfrm>
            <a:off x="1860777" y="2714121"/>
            <a:ext cx="1720100" cy="17201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44" name="TextBox 34"/>
          <p:cNvSpPr txBox="1"/>
          <p:nvPr/>
        </p:nvSpPr>
        <p:spPr>
          <a:xfrm>
            <a:off x="2372013" y="3121642"/>
            <a:ext cx="697627" cy="9050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6000" b="1" baseline="12000" dirty="0" smtClean="0">
                <a:solidFill>
                  <a:srgbClr val="C0000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cs typeface="+mn-ea"/>
                <a:sym typeface="+mn-lt"/>
              </a:rPr>
              <a:t>02</a:t>
            </a:r>
            <a:endParaRPr lang="zh-CN" altLang="en-US" sz="6000" b="1" baseline="12000" dirty="0">
              <a:solidFill>
                <a:srgbClr val="C00000"/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cs typeface="+mn-ea"/>
              <a:sym typeface="+mn-lt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586356" y="808632"/>
            <a:ext cx="2261352" cy="5847912"/>
            <a:chOff x="909662" y="-92546"/>
            <a:chExt cx="2069729" cy="5328592"/>
          </a:xfrm>
        </p:grpSpPr>
        <p:sp>
          <p:nvSpPr>
            <p:cNvPr id="46" name="弧形 45"/>
            <p:cNvSpPr/>
            <p:nvPr/>
          </p:nvSpPr>
          <p:spPr>
            <a:xfrm flipH="1">
              <a:off x="909662" y="1382264"/>
              <a:ext cx="2062138" cy="2062138"/>
            </a:xfrm>
            <a:prstGeom prst="arc">
              <a:avLst>
                <a:gd name="adj1" fmla="val 16280005"/>
                <a:gd name="adj2" fmla="val 4656997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弧形 46"/>
            <p:cNvSpPr/>
            <p:nvPr/>
          </p:nvSpPr>
          <p:spPr>
            <a:xfrm>
              <a:off x="917253" y="1382264"/>
              <a:ext cx="2062138" cy="2062138"/>
            </a:xfrm>
            <a:prstGeom prst="arc">
              <a:avLst>
                <a:gd name="adj1" fmla="val 17431440"/>
                <a:gd name="adj2" fmla="val 5056950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913345" y="-92546"/>
              <a:ext cx="0" cy="1470637"/>
              <a:chOff x="1913345" y="-92546"/>
              <a:chExt cx="0" cy="1470637"/>
            </a:xfrm>
          </p:grpSpPr>
          <p:cxnSp>
            <p:nvCxnSpPr>
              <p:cNvPr id="52" name="直接连接符 51"/>
              <p:cNvCxnSpPr/>
              <p:nvPr/>
            </p:nvCxnSpPr>
            <p:spPr>
              <a:xfrm>
                <a:off x="1913345" y="411510"/>
                <a:ext cx="0" cy="96658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1913345" y="-92546"/>
                <a:ext cx="0" cy="504056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49" name="组合 48"/>
            <p:cNvGrpSpPr/>
            <p:nvPr/>
          </p:nvGrpSpPr>
          <p:grpSpPr>
            <a:xfrm flipV="1">
              <a:off x="2049339" y="3439054"/>
              <a:ext cx="0" cy="1796992"/>
              <a:chOff x="1913345" y="-418901"/>
              <a:chExt cx="0" cy="1796992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1913345" y="411510"/>
                <a:ext cx="0" cy="96658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1913345" y="-418901"/>
                <a:ext cx="0" cy="830411"/>
              </a:xfrm>
              <a:prstGeom prst="line">
                <a:avLst/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54" name="文本框 53"/>
          <p:cNvSpPr txBox="1"/>
          <p:nvPr/>
        </p:nvSpPr>
        <p:spPr>
          <a:xfrm>
            <a:off x="4358944" y="318944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cs typeface="+mn-ea"/>
                <a:sym typeface="+mn-lt"/>
              </a:rPr>
              <a:t>图像配准</a:t>
            </a:r>
            <a:endParaRPr lang="zh-CN" altLang="en-US" sz="4400" dirty="0">
              <a:cs typeface="+mn-ea"/>
              <a:sym typeface="+mn-lt"/>
            </a:endParaRPr>
          </a:p>
        </p:txBody>
      </p:sp>
      <p:pic>
        <p:nvPicPr>
          <p:cNvPr id="55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75"/>
            <a:ext cx="938341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41" y="81103"/>
            <a:ext cx="662544" cy="66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4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7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1swhqvjq">
      <a:majorFont>
        <a:latin typeface="Times New Roman" panose="020F0302020204030204"/>
        <a:ea typeface="STXinwei"/>
        <a:cs typeface=""/>
      </a:majorFont>
      <a:minorFont>
        <a:latin typeface="Times New Roman" panose="020F0502020204030204"/>
        <a:ea typeface="STXinwei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27679</TotalTime>
  <Words>664</Words>
  <Application>Microsoft Office PowerPoint</Application>
  <PresentationFormat>全屏显示(4:3)</PresentationFormat>
  <Paragraphs>117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等线</vt:lpstr>
      <vt:lpstr>STXinwei</vt:lpstr>
      <vt:lpstr>宋体</vt:lpstr>
      <vt:lpstr>Arial</vt:lpstr>
      <vt:lpstr>Arial Black</vt:lpstr>
      <vt:lpstr>Arial Rounded MT Bold</vt:lpstr>
      <vt:lpstr>Times New Roman</vt:lpstr>
      <vt:lpstr>Office 主题​​</vt:lpstr>
      <vt:lpstr>图像配准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Cherry</dc:creator>
  <cp:lastModifiedBy>符 士磊</cp:lastModifiedBy>
  <cp:revision>1587</cp:revision>
  <dcterms:created xsi:type="dcterms:W3CDTF">2016-09-18T01:47:45Z</dcterms:created>
  <dcterms:modified xsi:type="dcterms:W3CDTF">2019-04-01T06:12:45Z</dcterms:modified>
</cp:coreProperties>
</file>